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gif"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1" r:id="rId1"/>
  </p:sldMasterIdLst>
  <p:notesMasterIdLst>
    <p:notesMasterId r:id="rId45"/>
  </p:notesMasterIdLst>
  <p:sldIdLst>
    <p:sldId id="359" r:id="rId2"/>
    <p:sldId id="360"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412" r:id="rId22"/>
    <p:sldId id="379" r:id="rId23"/>
    <p:sldId id="380" r:id="rId24"/>
    <p:sldId id="387" r:id="rId25"/>
    <p:sldId id="392" r:id="rId26"/>
    <p:sldId id="393" r:id="rId27"/>
    <p:sldId id="394" r:id="rId28"/>
    <p:sldId id="395" r:id="rId29"/>
    <p:sldId id="397" r:id="rId30"/>
    <p:sldId id="413" r:id="rId31"/>
    <p:sldId id="398" r:id="rId32"/>
    <p:sldId id="399" r:id="rId33"/>
    <p:sldId id="400" r:id="rId34"/>
    <p:sldId id="401" r:id="rId35"/>
    <p:sldId id="402" r:id="rId36"/>
    <p:sldId id="403" r:id="rId37"/>
    <p:sldId id="404" r:id="rId38"/>
    <p:sldId id="405" r:id="rId39"/>
    <p:sldId id="406" r:id="rId40"/>
    <p:sldId id="407" r:id="rId41"/>
    <p:sldId id="408" r:id="rId42"/>
    <p:sldId id="409" r:id="rId43"/>
    <p:sldId id="410"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5" autoAdjust="0"/>
    <p:restoredTop sz="94660"/>
  </p:normalViewPr>
  <p:slideViewPr>
    <p:cSldViewPr>
      <p:cViewPr varScale="1">
        <p:scale>
          <a:sx n="109" d="100"/>
          <a:sy n="109" d="100"/>
        </p:scale>
        <p:origin x="1686"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B59B18D-0AF2-4AC7-BA48-605F95797189}" type="datetimeFigureOut">
              <a:rPr lang="en-US"/>
              <a:pPr>
                <a:defRPr/>
              </a:pPr>
              <a:t>7/20/2023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E3D7727-B4EC-484E-81CE-8633F831DACD}" type="slidenum">
              <a:rPr lang="en-US"/>
              <a:pPr>
                <a:defRPr/>
              </a:pPr>
              <a:t>‹#›</a:t>
            </a:fld>
            <a:endParaRPr lang="en-US" dirty="0"/>
          </a:p>
        </p:txBody>
      </p:sp>
    </p:spTree>
    <p:extLst>
      <p:ext uri="{BB962C8B-B14F-4D97-AF65-F5344CB8AC3E}">
        <p14:creationId xmlns:p14="http://schemas.microsoft.com/office/powerpoint/2010/main" val="20072986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92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0DFD73A-0792-474F-B98B-6E27A2DE210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618101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38</a:t>
            </a:fld>
            <a:endParaRPr lang="en-US"/>
          </a:p>
        </p:txBody>
      </p:sp>
    </p:spTree>
    <p:extLst>
      <p:ext uri="{BB962C8B-B14F-4D97-AF65-F5344CB8AC3E}">
        <p14:creationId xmlns:p14="http://schemas.microsoft.com/office/powerpoint/2010/main" val="3296998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39</a:t>
            </a:fld>
            <a:endParaRPr lang="en-US"/>
          </a:p>
        </p:txBody>
      </p:sp>
    </p:spTree>
    <p:extLst>
      <p:ext uri="{BB962C8B-B14F-4D97-AF65-F5344CB8AC3E}">
        <p14:creationId xmlns:p14="http://schemas.microsoft.com/office/powerpoint/2010/main" val="99438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Disturbance produces Motion</a:t>
            </a:r>
          </a:p>
          <a:p>
            <a:r>
              <a:rPr lang="en-US" dirty="0"/>
              <a:t>Motion produces Velocity in particles</a:t>
            </a:r>
          </a:p>
          <a:p>
            <a:r>
              <a:rPr lang="en-US" dirty="0"/>
              <a:t>Velocity</a:t>
            </a:r>
            <a:r>
              <a:rPr lang="en-US" baseline="0" dirty="0"/>
              <a:t> creates Energy</a:t>
            </a:r>
          </a:p>
          <a:p>
            <a:r>
              <a:rPr lang="en-US" baseline="0" dirty="0"/>
              <a:t>During the energy travels the particles of medium made a pattern that pattern is called Wave</a:t>
            </a:r>
            <a:endParaRPr lang="en-US" dirty="0"/>
          </a:p>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5</a:t>
            </a:fld>
            <a:endParaRPr lang="en-US"/>
          </a:p>
        </p:txBody>
      </p:sp>
    </p:spTree>
    <p:extLst>
      <p:ext uri="{BB962C8B-B14F-4D97-AF65-F5344CB8AC3E}">
        <p14:creationId xmlns:p14="http://schemas.microsoft.com/office/powerpoint/2010/main" val="276433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7</a:t>
            </a:fld>
            <a:endParaRPr lang="en-US"/>
          </a:p>
        </p:txBody>
      </p:sp>
    </p:spTree>
    <p:extLst>
      <p:ext uri="{BB962C8B-B14F-4D97-AF65-F5344CB8AC3E}">
        <p14:creationId xmlns:p14="http://schemas.microsoft.com/office/powerpoint/2010/main" val="194592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10</a:t>
            </a:fld>
            <a:endParaRPr lang="en-US"/>
          </a:p>
        </p:txBody>
      </p:sp>
    </p:spTree>
    <p:extLst>
      <p:ext uri="{BB962C8B-B14F-4D97-AF65-F5344CB8AC3E}">
        <p14:creationId xmlns:p14="http://schemas.microsoft.com/office/powerpoint/2010/main" val="165825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13</a:t>
            </a:fld>
            <a:endParaRPr lang="en-US"/>
          </a:p>
        </p:txBody>
      </p:sp>
    </p:spTree>
    <p:extLst>
      <p:ext uri="{BB962C8B-B14F-4D97-AF65-F5344CB8AC3E}">
        <p14:creationId xmlns:p14="http://schemas.microsoft.com/office/powerpoint/2010/main" val="1991132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19</a:t>
            </a:fld>
            <a:endParaRPr lang="en-US"/>
          </a:p>
        </p:txBody>
      </p:sp>
    </p:spTree>
    <p:extLst>
      <p:ext uri="{BB962C8B-B14F-4D97-AF65-F5344CB8AC3E}">
        <p14:creationId xmlns:p14="http://schemas.microsoft.com/office/powerpoint/2010/main" val="1800103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28</a:t>
            </a:fld>
            <a:endParaRPr lang="en-US"/>
          </a:p>
        </p:txBody>
      </p:sp>
    </p:spTree>
    <p:extLst>
      <p:ext uri="{BB962C8B-B14F-4D97-AF65-F5344CB8AC3E}">
        <p14:creationId xmlns:p14="http://schemas.microsoft.com/office/powerpoint/2010/main" val="460737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32</a:t>
            </a:fld>
            <a:endParaRPr lang="en-US"/>
          </a:p>
        </p:txBody>
      </p:sp>
    </p:spTree>
    <p:extLst>
      <p:ext uri="{BB962C8B-B14F-4D97-AF65-F5344CB8AC3E}">
        <p14:creationId xmlns:p14="http://schemas.microsoft.com/office/powerpoint/2010/main" val="2549895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EEE8D4-92DE-49BD-ADB6-E50DD27410BE}" type="slidenum">
              <a:rPr lang="en-US" smtClean="0"/>
              <a:pPr/>
              <a:t>37</a:t>
            </a:fld>
            <a:endParaRPr lang="en-US"/>
          </a:p>
        </p:txBody>
      </p:sp>
    </p:spTree>
    <p:extLst>
      <p:ext uri="{BB962C8B-B14F-4D97-AF65-F5344CB8AC3E}">
        <p14:creationId xmlns:p14="http://schemas.microsoft.com/office/powerpoint/2010/main" val="2277344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fld id="{554554BD-587C-42A3-8934-E7CFB760B264}" type="datetime1">
              <a:rPr lang="zh-CN" altLang="en-US" smtClean="0">
                <a:solidFill>
                  <a:srgbClr val="696464"/>
                </a:solidFill>
              </a:rPr>
              <a:t>2023/7/20</a:t>
            </a:fld>
            <a:endParaRPr lang="en-US">
              <a:solidFill>
                <a:srgbClr val="696464"/>
              </a:solidFill>
            </a:endParaRPr>
          </a:p>
        </p:txBody>
      </p:sp>
      <p:sp>
        <p:nvSpPr>
          <p:cNvPr id="12" name="Footer Placeholder 16"/>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98B2A566-6580-49E8-AC35-5066CC544EDA}" type="slidenum">
              <a:rPr lang="en-US"/>
              <a:pPr>
                <a:defRPr/>
              </a:pPr>
              <a:t>‹#›</a:t>
            </a:fld>
            <a:endParaRPr lang="en-US"/>
          </a:p>
        </p:txBody>
      </p:sp>
    </p:spTree>
    <p:extLst>
      <p:ext uri="{BB962C8B-B14F-4D97-AF65-F5344CB8AC3E}">
        <p14:creationId xmlns:p14="http://schemas.microsoft.com/office/powerpoint/2010/main" val="406249011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7260508-4EF3-4022-8E24-619F8542800C}" type="datetime1">
              <a:rPr lang="zh-CN" altLang="en-US" smtClean="0">
                <a:solidFill>
                  <a:srgbClr val="696464"/>
                </a:solidFill>
              </a:rPr>
              <a:t>2023/7/20</a:t>
            </a:fld>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6" name="Slide Number Placeholder 22"/>
          <p:cNvSpPr>
            <a:spLocks noGrp="1"/>
          </p:cNvSpPr>
          <p:nvPr>
            <p:ph type="sldNum" sz="quarter" idx="12"/>
          </p:nvPr>
        </p:nvSpPr>
        <p:spPr/>
        <p:txBody>
          <a:bodyPr/>
          <a:lstStyle>
            <a:lvl1pPr>
              <a:defRPr/>
            </a:lvl1pPr>
          </a:lstStyle>
          <a:p>
            <a:pPr>
              <a:defRPr/>
            </a:pPr>
            <a:fld id="{0AE4A436-95CA-4A7D-85CF-96E07E923E0E}" type="slidenum">
              <a:rPr lang="en-US"/>
              <a:pPr>
                <a:defRPr/>
              </a:pPr>
              <a:t>‹#›</a:t>
            </a:fld>
            <a:endParaRPr lang="en-US"/>
          </a:p>
        </p:txBody>
      </p:sp>
    </p:spTree>
    <p:extLst>
      <p:ext uri="{BB962C8B-B14F-4D97-AF65-F5344CB8AC3E}">
        <p14:creationId xmlns:p14="http://schemas.microsoft.com/office/powerpoint/2010/main" val="2366752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825BA6A6-7D1F-4C5F-BBEB-B9A0953AFB99}" type="datetime1">
              <a:rPr lang="zh-CN" altLang="en-US" smtClean="0">
                <a:solidFill>
                  <a:srgbClr val="696464"/>
                </a:solidFill>
              </a:rPr>
              <a:t>2023/7/20</a:t>
            </a:fld>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6" name="Slide Number Placeholder 22"/>
          <p:cNvSpPr>
            <a:spLocks noGrp="1"/>
          </p:cNvSpPr>
          <p:nvPr>
            <p:ph type="sldNum" sz="quarter" idx="12"/>
          </p:nvPr>
        </p:nvSpPr>
        <p:spPr/>
        <p:txBody>
          <a:bodyPr/>
          <a:lstStyle>
            <a:lvl1pPr>
              <a:defRPr/>
            </a:lvl1pPr>
          </a:lstStyle>
          <a:p>
            <a:pPr>
              <a:defRPr/>
            </a:pPr>
            <a:fld id="{575C0D0C-9059-4A31-A6F5-B5754A6E31D7}" type="slidenum">
              <a:rPr lang="en-US"/>
              <a:pPr>
                <a:defRPr/>
              </a:pPr>
              <a:t>‹#›</a:t>
            </a:fld>
            <a:endParaRPr lang="en-US"/>
          </a:p>
        </p:txBody>
      </p:sp>
    </p:spTree>
    <p:extLst>
      <p:ext uri="{BB962C8B-B14F-4D97-AF65-F5344CB8AC3E}">
        <p14:creationId xmlns:p14="http://schemas.microsoft.com/office/powerpoint/2010/main" val="2754749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C413216A-1F9D-4882-95B3-EF4C98D82696}" type="datetime1">
              <a:rPr lang="zh-CN" altLang="en-US" smtClean="0">
                <a:solidFill>
                  <a:srgbClr val="696464"/>
                </a:solidFill>
              </a:rPr>
              <a:t>2023/7/20</a:t>
            </a:fld>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6" name="Slide Number Placeholder 22"/>
          <p:cNvSpPr>
            <a:spLocks noGrp="1"/>
          </p:cNvSpPr>
          <p:nvPr>
            <p:ph type="sldNum" sz="quarter" idx="12"/>
          </p:nvPr>
        </p:nvSpPr>
        <p:spPr/>
        <p:txBody>
          <a:bodyPr/>
          <a:lstStyle>
            <a:lvl1pPr>
              <a:defRPr/>
            </a:lvl1pPr>
          </a:lstStyle>
          <a:p>
            <a:pPr>
              <a:defRPr/>
            </a:pPr>
            <a:fld id="{DEC3DF9C-5526-4027-A017-9F242E8D1A18}" type="slidenum">
              <a:rPr lang="en-US"/>
              <a:pPr>
                <a:defRPr/>
              </a:pPr>
              <a:t>‹#›</a:t>
            </a:fld>
            <a:endParaRPr lang="en-US"/>
          </a:p>
        </p:txBody>
      </p:sp>
    </p:spTree>
    <p:extLst>
      <p:ext uri="{BB962C8B-B14F-4D97-AF65-F5344CB8AC3E}">
        <p14:creationId xmlns:p14="http://schemas.microsoft.com/office/powerpoint/2010/main" val="255353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fld id="{1DC835A0-7F6D-4CA7-9DEC-C45E6D4E73EB}" type="datetime1">
              <a:rPr lang="zh-CN" altLang="en-US" smtClean="0">
                <a:solidFill>
                  <a:srgbClr val="696464"/>
                </a:solidFill>
              </a:rPr>
              <a:t>2023/7/20</a:t>
            </a:fld>
            <a:endParaRPr lang="en-US">
              <a:solidFill>
                <a:srgbClr val="696464"/>
              </a:solidFill>
            </a:endParaRPr>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r>
              <a:rPr lang="en-US">
                <a:solidFill>
                  <a:srgbClr val="696464"/>
                </a:solidFill>
              </a:rPr>
              <a:t>Muhammad Ahsan Khan</a:t>
            </a: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928AE7E0-7959-46F4-A8F9-F4F14C6D5C0E}" type="slidenum">
              <a:rPr lang="en-US"/>
              <a:pPr>
                <a:defRPr/>
              </a:pPr>
              <a:t>‹#›</a:t>
            </a:fld>
            <a:endParaRPr lang="en-US"/>
          </a:p>
        </p:txBody>
      </p:sp>
    </p:spTree>
    <p:extLst>
      <p:ext uri="{BB962C8B-B14F-4D97-AF65-F5344CB8AC3E}">
        <p14:creationId xmlns:p14="http://schemas.microsoft.com/office/powerpoint/2010/main" val="240699236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13A4B877-AEA0-48FD-919E-2E551728E9A3}" type="datetime1">
              <a:rPr lang="zh-CN" altLang="en-US" smtClean="0">
                <a:solidFill>
                  <a:srgbClr val="696464"/>
                </a:solidFill>
              </a:rPr>
              <a:t>2023/7/20</a:t>
            </a:fld>
            <a:endParaRPr lang="en-US">
              <a:solidFill>
                <a:srgbClr val="696464"/>
              </a:solidFill>
            </a:endParaRPr>
          </a:p>
        </p:txBody>
      </p:sp>
      <p:sp>
        <p:nvSpPr>
          <p:cNvPr id="6"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7" name="Slide Number Placeholder 22"/>
          <p:cNvSpPr>
            <a:spLocks noGrp="1"/>
          </p:cNvSpPr>
          <p:nvPr>
            <p:ph type="sldNum" sz="quarter" idx="12"/>
          </p:nvPr>
        </p:nvSpPr>
        <p:spPr/>
        <p:txBody>
          <a:bodyPr/>
          <a:lstStyle>
            <a:lvl1pPr>
              <a:defRPr/>
            </a:lvl1pPr>
          </a:lstStyle>
          <a:p>
            <a:pPr>
              <a:defRPr/>
            </a:pPr>
            <a:fld id="{CD5BBB6D-7A37-4623-8CF0-2B78F1C07BFA}" type="slidenum">
              <a:rPr lang="en-US"/>
              <a:pPr>
                <a:defRPr/>
              </a:pPr>
              <a:t>‹#›</a:t>
            </a:fld>
            <a:endParaRPr lang="en-US"/>
          </a:p>
        </p:txBody>
      </p:sp>
    </p:spTree>
    <p:extLst>
      <p:ext uri="{BB962C8B-B14F-4D97-AF65-F5344CB8AC3E}">
        <p14:creationId xmlns:p14="http://schemas.microsoft.com/office/powerpoint/2010/main" val="266651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C0A612BD-9BE0-4DE9-A026-AAC5BEE50931}" type="datetime1">
              <a:rPr lang="zh-CN" altLang="en-US" smtClean="0">
                <a:solidFill>
                  <a:srgbClr val="696464"/>
                </a:solidFill>
              </a:rPr>
              <a:t>2023/7/20</a:t>
            </a:fld>
            <a:endParaRPr lang="en-US">
              <a:solidFill>
                <a:srgbClr val="696464"/>
              </a:solidFill>
            </a:endParaRPr>
          </a:p>
        </p:txBody>
      </p:sp>
      <p:sp>
        <p:nvSpPr>
          <p:cNvPr id="8"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9" name="Slide Number Placeholder 22"/>
          <p:cNvSpPr>
            <a:spLocks noGrp="1"/>
          </p:cNvSpPr>
          <p:nvPr>
            <p:ph type="sldNum" sz="quarter" idx="12"/>
          </p:nvPr>
        </p:nvSpPr>
        <p:spPr/>
        <p:txBody>
          <a:bodyPr/>
          <a:lstStyle>
            <a:lvl1pPr>
              <a:defRPr/>
            </a:lvl1pPr>
          </a:lstStyle>
          <a:p>
            <a:pPr>
              <a:defRPr/>
            </a:pPr>
            <a:fld id="{55065AFC-A8C5-445A-93C1-E534C20414BF}" type="slidenum">
              <a:rPr lang="en-US"/>
              <a:pPr>
                <a:defRPr/>
              </a:pPr>
              <a:t>‹#›</a:t>
            </a:fld>
            <a:endParaRPr lang="en-US"/>
          </a:p>
        </p:txBody>
      </p:sp>
    </p:spTree>
    <p:extLst>
      <p:ext uri="{BB962C8B-B14F-4D97-AF65-F5344CB8AC3E}">
        <p14:creationId xmlns:p14="http://schemas.microsoft.com/office/powerpoint/2010/main" val="1460043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6B59B01C-BE77-4C65-B445-80F0A5F67BBD}" type="datetime1">
              <a:rPr lang="zh-CN" altLang="en-US" smtClean="0">
                <a:solidFill>
                  <a:srgbClr val="696464"/>
                </a:solidFill>
              </a:rPr>
              <a:t>2023/7/20</a:t>
            </a:fld>
            <a:endParaRPr lang="en-US">
              <a:solidFill>
                <a:srgbClr val="696464"/>
              </a:solidFill>
            </a:endParaRPr>
          </a:p>
        </p:txBody>
      </p:sp>
      <p:sp>
        <p:nvSpPr>
          <p:cNvPr id="4"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5" name="Slide Number Placeholder 22"/>
          <p:cNvSpPr>
            <a:spLocks noGrp="1"/>
          </p:cNvSpPr>
          <p:nvPr>
            <p:ph type="sldNum" sz="quarter" idx="12"/>
          </p:nvPr>
        </p:nvSpPr>
        <p:spPr/>
        <p:txBody>
          <a:bodyPr/>
          <a:lstStyle>
            <a:lvl1pPr>
              <a:defRPr/>
            </a:lvl1pPr>
          </a:lstStyle>
          <a:p>
            <a:pPr>
              <a:defRPr/>
            </a:pPr>
            <a:fld id="{6B66354D-00AD-4F78-AEB2-2F2A6F9A4BA5}" type="slidenum">
              <a:rPr lang="en-US"/>
              <a:pPr>
                <a:defRPr/>
              </a:pPr>
              <a:t>‹#›</a:t>
            </a:fld>
            <a:endParaRPr lang="en-US"/>
          </a:p>
        </p:txBody>
      </p:sp>
    </p:spTree>
    <p:extLst>
      <p:ext uri="{BB962C8B-B14F-4D97-AF65-F5344CB8AC3E}">
        <p14:creationId xmlns:p14="http://schemas.microsoft.com/office/powerpoint/2010/main" val="138657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50587C0F-9134-4A35-91E5-0BB619D4C7C8}" type="datetime1">
              <a:rPr lang="zh-CN" altLang="en-US" smtClean="0">
                <a:solidFill>
                  <a:srgbClr val="696464"/>
                </a:solidFill>
              </a:rPr>
              <a:t>2023/7/20</a:t>
            </a:fld>
            <a:endParaRPr lang="en-US">
              <a:solidFill>
                <a:srgbClr val="696464"/>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4" name="Slide Number Placeholder 22"/>
          <p:cNvSpPr>
            <a:spLocks noGrp="1"/>
          </p:cNvSpPr>
          <p:nvPr>
            <p:ph type="sldNum" sz="quarter" idx="12"/>
          </p:nvPr>
        </p:nvSpPr>
        <p:spPr/>
        <p:txBody>
          <a:bodyPr/>
          <a:lstStyle>
            <a:lvl1pPr>
              <a:defRPr/>
            </a:lvl1pPr>
          </a:lstStyle>
          <a:p>
            <a:pPr>
              <a:defRPr/>
            </a:pPr>
            <a:fld id="{5FA3C458-0851-4354-8866-671BB4F375D2}" type="slidenum">
              <a:rPr lang="en-US"/>
              <a:pPr>
                <a:defRPr/>
              </a:pPr>
              <a:t>‹#›</a:t>
            </a:fld>
            <a:endParaRPr lang="en-US"/>
          </a:p>
        </p:txBody>
      </p:sp>
    </p:spTree>
    <p:extLst>
      <p:ext uri="{BB962C8B-B14F-4D97-AF65-F5344CB8AC3E}">
        <p14:creationId xmlns:p14="http://schemas.microsoft.com/office/powerpoint/2010/main" val="1961596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fld id="{B262AD37-B70B-459C-8834-17D81ABDD839}" type="datetime1">
              <a:rPr lang="zh-CN" altLang="en-US" smtClean="0">
                <a:solidFill>
                  <a:srgbClr val="696464"/>
                </a:solidFill>
              </a:rPr>
              <a:t>2023/7/20</a:t>
            </a:fld>
            <a:endParaRPr lang="en-US">
              <a:solidFill>
                <a:srgbClr val="696464"/>
              </a:solidFill>
            </a:endParaRPr>
          </a:p>
        </p:txBody>
      </p:sp>
      <p:sp>
        <p:nvSpPr>
          <p:cNvPr id="8" name="Footer Placeholder 5"/>
          <p:cNvSpPr>
            <a:spLocks noGrp="1"/>
          </p:cNvSpPr>
          <p:nvPr>
            <p:ph type="ftr" sz="quarter" idx="11"/>
          </p:nvPr>
        </p:nvSpPr>
        <p:spPr/>
        <p:txBody>
          <a:bodyPr/>
          <a:lstStyle>
            <a:lvl1pPr>
              <a:defRPr/>
            </a:lvl1pPr>
          </a:lstStyle>
          <a:p>
            <a:pPr>
              <a:defRPr/>
            </a:pPr>
            <a:r>
              <a:rPr lang="en-US">
                <a:solidFill>
                  <a:srgbClr val="696464"/>
                </a:solidFill>
              </a:rPr>
              <a:t>Muhammad Ahsan Khan</a:t>
            </a:r>
          </a:p>
        </p:txBody>
      </p:sp>
      <p:sp>
        <p:nvSpPr>
          <p:cNvPr id="9" name="Slide Number Placeholder 6"/>
          <p:cNvSpPr>
            <a:spLocks noGrp="1"/>
          </p:cNvSpPr>
          <p:nvPr>
            <p:ph type="sldNum" sz="quarter" idx="12"/>
          </p:nvPr>
        </p:nvSpPr>
        <p:spPr/>
        <p:txBody>
          <a:bodyPr/>
          <a:lstStyle>
            <a:lvl1pPr>
              <a:defRPr/>
            </a:lvl1pPr>
          </a:lstStyle>
          <a:p>
            <a:pPr>
              <a:defRPr/>
            </a:pPr>
            <a:fld id="{40782443-B2E0-4998-A191-F24DD7695196}" type="slidenum">
              <a:rPr lang="en-US"/>
              <a:pPr>
                <a:defRPr/>
              </a:pPr>
              <a:t>‹#›</a:t>
            </a:fld>
            <a:endParaRPr lang="en-US"/>
          </a:p>
        </p:txBody>
      </p:sp>
    </p:spTree>
    <p:extLst>
      <p:ext uri="{BB962C8B-B14F-4D97-AF65-F5344CB8AC3E}">
        <p14:creationId xmlns:p14="http://schemas.microsoft.com/office/powerpoint/2010/main" val="134709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fld id="{EC78A69F-4668-466C-A285-CA685515BB1F}" type="datetime1">
              <a:rPr lang="zh-CN" altLang="en-US" smtClean="0">
                <a:solidFill>
                  <a:srgbClr val="696464"/>
                </a:solidFill>
              </a:rPr>
              <a:t>2023/7/20</a:t>
            </a:fld>
            <a:endParaRPr lang="en-US">
              <a:solidFill>
                <a:srgbClr val="696464"/>
              </a:solidFill>
            </a:endParaRPr>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r>
              <a:rPr lang="en-US">
                <a:solidFill>
                  <a:srgbClr val="696464"/>
                </a:solidFill>
              </a:rPr>
              <a:t>Muhammad Ahsan Khan</a:t>
            </a: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E27A44F1-EE02-47F7-9779-36AED7104889}" type="slidenum">
              <a:rPr lang="en-US"/>
              <a:pPr>
                <a:defRPr/>
              </a:pPr>
              <a:t>‹#›</a:t>
            </a:fld>
            <a:endParaRPr lang="en-US"/>
          </a:p>
        </p:txBody>
      </p:sp>
    </p:spTree>
    <p:extLst>
      <p:ext uri="{BB962C8B-B14F-4D97-AF65-F5344CB8AC3E}">
        <p14:creationId xmlns:p14="http://schemas.microsoft.com/office/powerpoint/2010/main" val="409292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28"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fld id="{8D988D5A-26C9-415A-92FC-54DD440834B9}" type="datetime1">
              <a:rPr lang="zh-CN" altLang="en-US" smtClean="0">
                <a:solidFill>
                  <a:srgbClr val="696464"/>
                </a:solidFill>
              </a:rPr>
              <a:t>2023/7/20</a:t>
            </a:fld>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a:defRPr/>
            </a:pPr>
            <a:r>
              <a:rPr lang="en-US">
                <a:solidFill>
                  <a:srgbClr val="696464"/>
                </a:solidFill>
              </a:rPr>
              <a:t>Muhammad Ahsan Khan</a:t>
            </a: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a:solidFill>
                  <a:srgbClr val="FFFFFF"/>
                </a:solidFill>
                <a:latin typeface="+mj-lt"/>
                <a:ea typeface="+mj-ea"/>
                <a:cs typeface="+mj-cs"/>
              </a:defRPr>
            </a:lvl1pPr>
          </a:lstStyle>
          <a:p>
            <a:pPr>
              <a:defRPr/>
            </a:pPr>
            <a:fld id="{B1A63485-1473-4A01-B0EE-5EEECB021393}" type="slidenum">
              <a:rPr lang="en-US"/>
              <a:pPr>
                <a:defRPr/>
              </a:pPr>
              <a:t>‹#›</a:t>
            </a:fld>
            <a:endParaRPr lang="en-US"/>
          </a:p>
        </p:txBody>
      </p:sp>
    </p:spTree>
    <p:extLst>
      <p:ext uri="{BB962C8B-B14F-4D97-AF65-F5344CB8AC3E}">
        <p14:creationId xmlns:p14="http://schemas.microsoft.com/office/powerpoint/2010/main" val="1923392012"/>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hf sldNum="0" hdr="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14.gif"/><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ubtitle 2"/>
          <p:cNvSpPr>
            <a:spLocks noGrp="1"/>
          </p:cNvSpPr>
          <p:nvPr>
            <p:ph type="subTitle" idx="1"/>
          </p:nvPr>
        </p:nvSpPr>
        <p:spPr>
          <a:xfrm>
            <a:off x="1295400" y="3200400"/>
            <a:ext cx="6400800" cy="1066800"/>
          </a:xfrm>
        </p:spPr>
        <p:txBody>
          <a:bodyPr/>
          <a:lstStyle/>
          <a:p>
            <a:pPr marL="114300" lvl="0" eaLnBrk="1" fontAlgn="auto" hangingPunct="1">
              <a:lnSpc>
                <a:spcPct val="200000"/>
              </a:lnSpc>
              <a:spcBef>
                <a:spcPct val="20000"/>
              </a:spcBef>
              <a:spcAft>
                <a:spcPts val="0"/>
              </a:spcAft>
              <a:buClr>
                <a:srgbClr val="A9A57C"/>
              </a:buClr>
              <a:buSzTx/>
            </a:pPr>
            <a:r>
              <a:rPr lang="en-US" sz="2800" b="1" spc="-100" dirty="0">
                <a:solidFill>
                  <a:schemeClr val="tx1"/>
                </a:solidFill>
                <a:latin typeface="Cambria"/>
              </a:rPr>
              <a:t>Course Title : </a:t>
            </a:r>
            <a:r>
              <a:rPr lang="en-US" sz="2800" spc="-100" dirty="0">
                <a:solidFill>
                  <a:schemeClr val="tx1"/>
                </a:solidFill>
                <a:latin typeface="Cambria"/>
              </a:rPr>
              <a:t>Applied Physics </a:t>
            </a:r>
          </a:p>
          <a:p>
            <a:pPr marL="114300" lvl="0" eaLnBrk="1" fontAlgn="auto" hangingPunct="1">
              <a:lnSpc>
                <a:spcPct val="200000"/>
              </a:lnSpc>
              <a:spcBef>
                <a:spcPct val="20000"/>
              </a:spcBef>
              <a:spcAft>
                <a:spcPts val="0"/>
              </a:spcAft>
              <a:buClr>
                <a:srgbClr val="A9A57C"/>
              </a:buClr>
              <a:buSzTx/>
            </a:pPr>
            <a:r>
              <a:rPr lang="en-US" sz="2800" b="1" spc="-100" dirty="0">
                <a:solidFill>
                  <a:schemeClr val="tx1"/>
                </a:solidFill>
                <a:latin typeface="Cambria"/>
              </a:rPr>
              <a:t>Instructor:</a:t>
            </a:r>
            <a:r>
              <a:rPr lang="en-US" sz="2800" spc="-100" dirty="0">
                <a:solidFill>
                  <a:schemeClr val="tx1"/>
                </a:solidFill>
                <a:latin typeface="Cambria"/>
              </a:rPr>
              <a:t> Engr. Muhammad Ahsan Khan</a:t>
            </a:r>
          </a:p>
          <a:p>
            <a:pPr marL="114300" lvl="0" eaLnBrk="1" fontAlgn="auto" hangingPunct="1">
              <a:lnSpc>
                <a:spcPct val="200000"/>
              </a:lnSpc>
              <a:spcBef>
                <a:spcPct val="20000"/>
              </a:spcBef>
              <a:spcAft>
                <a:spcPts val="0"/>
              </a:spcAft>
              <a:buClr>
                <a:srgbClr val="A9A57C"/>
              </a:buClr>
              <a:buSzTx/>
            </a:pPr>
            <a:r>
              <a:rPr lang="en-US" sz="2800" b="1" spc="-100">
                <a:solidFill>
                  <a:schemeClr val="tx1"/>
                </a:solidFill>
                <a:latin typeface="Cambria"/>
              </a:rPr>
              <a:t>Summer Semester 2023</a:t>
            </a:r>
            <a:endParaRPr lang="en-US" sz="2800" b="1" spc="-100" dirty="0">
              <a:solidFill>
                <a:schemeClr val="tx1"/>
              </a:solidFill>
              <a:latin typeface="Cambria"/>
            </a:endParaRPr>
          </a:p>
          <a:p>
            <a:pPr marL="114300" lvl="0" eaLnBrk="1" fontAlgn="auto" hangingPunct="1">
              <a:lnSpc>
                <a:spcPct val="200000"/>
              </a:lnSpc>
              <a:spcBef>
                <a:spcPct val="20000"/>
              </a:spcBef>
              <a:spcAft>
                <a:spcPts val="0"/>
              </a:spcAft>
              <a:buClr>
                <a:srgbClr val="A9A57C"/>
              </a:buClr>
              <a:buSzTx/>
            </a:pPr>
            <a:endParaRPr lang="en-US" sz="2400" spc="-100" dirty="0">
              <a:solidFill>
                <a:schemeClr val="tx1"/>
              </a:solidFill>
              <a:latin typeface="Cambria"/>
            </a:endParaRPr>
          </a:p>
          <a:p>
            <a:pPr eaLnBrk="1" hangingPunct="1">
              <a:buFont typeface="Arial" charset="0"/>
              <a:buNone/>
            </a:pPr>
            <a:endParaRPr lang="en-US" sz="2800" b="1" dirty="0"/>
          </a:p>
          <a:p>
            <a:pPr eaLnBrk="1" hangingPunct="1">
              <a:buFont typeface="Arial" charset="0"/>
              <a:buNone/>
            </a:pPr>
            <a:endParaRPr lang="en-US" sz="2800" b="1" dirty="0"/>
          </a:p>
        </p:txBody>
      </p:sp>
      <p:sp>
        <p:nvSpPr>
          <p:cNvPr id="6147" name="Title 1"/>
          <p:cNvSpPr>
            <a:spLocks noGrp="1"/>
          </p:cNvSpPr>
          <p:nvPr>
            <p:ph type="ctrTitle"/>
          </p:nvPr>
        </p:nvSpPr>
        <p:spPr>
          <a:xfrm>
            <a:off x="457200" y="1506539"/>
            <a:ext cx="8229600" cy="1008062"/>
          </a:xfrm>
        </p:spPr>
        <p:txBody>
          <a:bodyPr/>
          <a:lstStyle/>
          <a:p>
            <a:pPr eaLnBrk="1" hangingPunct="1"/>
            <a:r>
              <a:rPr lang="en-US" i="1" dirty="0">
                <a:latin typeface="Times New Roman" panose="02020603050405020304" pitchFamily="18" charset="0"/>
                <a:cs typeface="Times New Roman" panose="02020603050405020304" pitchFamily="18" charset="0"/>
              </a:rPr>
              <a:t>School of Computer Science</a:t>
            </a:r>
            <a:endParaRPr i="1"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bwMode="auto">
          <a:xfrm>
            <a:off x="381000" y="274638"/>
            <a:ext cx="8305800" cy="1143000"/>
          </a:xfrm>
          <a:prstGeom prst="rect">
            <a:avLst/>
          </a:prstGeom>
          <a:noFill/>
          <a:ln w="9525">
            <a:noFill/>
            <a:miter lim="800000"/>
            <a:headEnd/>
            <a:tailEnd/>
          </a:ln>
        </p:spPr>
        <p:txBody>
          <a:bodyPr vert="horz" wrap="square" lIns="91440" tIns="45720" rIns="91440" bIns="91440" numCol="1" anchor="ctr" anchorCtr="0" compatLnSpc="1">
            <a:prstTxWarp prst="textNoShape">
              <a:avLst/>
            </a:prstTxWarp>
          </a:bodyPr>
          <a:lstStyle>
            <a:lvl1pPr algn="ctr" rtl="0" eaLnBrk="0" fontAlgn="base" hangingPunct="0">
              <a:spcBef>
                <a:spcPct val="0"/>
              </a:spcBef>
              <a:spcAft>
                <a:spcPct val="0"/>
              </a:spcAft>
              <a:defRPr lang="en-US" sz="4000" kern="1200" dirty="0">
                <a:solidFill>
                  <a:srgbClr val="FFFFFF"/>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marL="114300" eaLnBrk="1" fontAlgn="auto" hangingPunct="1">
              <a:spcBef>
                <a:spcPct val="20000"/>
              </a:spcBef>
              <a:spcAft>
                <a:spcPts val="0"/>
              </a:spcAft>
            </a:pPr>
            <a:r>
              <a:rPr sz="2800" b="1" spc="-100" dirty="0">
                <a:solidFill>
                  <a:prstClr val="black"/>
                </a:solidFill>
                <a:latin typeface="Cambria"/>
                <a:cs typeface="Arial" charset="0"/>
              </a:rPr>
              <a:t>National University of Computer &amp; Emerging Sciences – FAST</a:t>
            </a:r>
            <a:endParaRPr sz="1800" dirty="0">
              <a:solidFill>
                <a:prstClr val="black"/>
              </a:solidFill>
              <a:latin typeface="Arial" charset="0"/>
              <a:cs typeface="Arial"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04800"/>
            <a:ext cx="838200" cy="838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extBox 1"/>
          <p:cNvSpPr txBox="1"/>
          <p:nvPr/>
        </p:nvSpPr>
        <p:spPr>
          <a:xfrm>
            <a:off x="5867400" y="2590800"/>
            <a:ext cx="3048000" cy="461665"/>
          </a:xfrm>
          <a:prstGeom prst="rect">
            <a:avLst/>
          </a:prstGeom>
          <a:noFill/>
        </p:spPr>
        <p:txBody>
          <a:bodyPr wrap="square" rtlCol="0">
            <a:spAutoFit/>
          </a:bodyPr>
          <a:lstStyle/>
          <a:p>
            <a:pPr algn="r"/>
            <a:r>
              <a:rPr lang="en-US" sz="2400" spc="-100" dirty="0">
                <a:solidFill>
                  <a:schemeClr val="bg1"/>
                </a:solidFill>
                <a:latin typeface="Cambria"/>
              </a:rPr>
              <a:t>Course Code : NS 1001</a:t>
            </a:r>
            <a:endParaRPr lang="en-US" dirty="0">
              <a:solidFill>
                <a:schemeClr val="bg1"/>
              </a:solidFill>
            </a:endParaRPr>
          </a:p>
        </p:txBody>
      </p:sp>
    </p:spTree>
    <p:extLst>
      <p:ext uri="{BB962C8B-B14F-4D97-AF65-F5344CB8AC3E}">
        <p14:creationId xmlns:p14="http://schemas.microsoft.com/office/powerpoint/2010/main" val="3596669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Waves</a:t>
            </a:r>
          </a:p>
        </p:txBody>
      </p:sp>
      <p:sp>
        <p:nvSpPr>
          <p:cNvPr id="3" name="Content Placeholder 2"/>
          <p:cNvSpPr>
            <a:spLocks noGrp="1"/>
          </p:cNvSpPr>
          <p:nvPr>
            <p:ph sz="quarter" idx="1"/>
          </p:nvPr>
        </p:nvSpPr>
        <p:spPr/>
        <p:txBody>
          <a:bodyPr>
            <a:normAutofit lnSpcReduction="10000"/>
          </a:bodyPr>
          <a:lstStyle/>
          <a:p>
            <a:pPr>
              <a:lnSpc>
                <a:spcPct val="150000"/>
              </a:lnSpc>
            </a:pPr>
            <a:r>
              <a:rPr lang="en-US" dirty="0"/>
              <a:t>These waves are most familiar because we encounter</a:t>
            </a:r>
          </a:p>
          <a:p>
            <a:pPr marL="0" indent="0">
              <a:lnSpc>
                <a:spcPct val="150000"/>
              </a:lnSpc>
              <a:buNone/>
            </a:pPr>
            <a:r>
              <a:rPr lang="en-US" dirty="0"/>
              <a:t>them almost constantly; common examples include water waves, sound waves. </a:t>
            </a:r>
          </a:p>
          <a:p>
            <a:pPr>
              <a:lnSpc>
                <a:spcPct val="150000"/>
              </a:lnSpc>
            </a:pPr>
            <a:r>
              <a:rPr lang="en-US" dirty="0"/>
              <a:t>All these waves have </a:t>
            </a:r>
            <a:r>
              <a:rPr lang="en-US" b="1" dirty="0"/>
              <a:t>two central features</a:t>
            </a:r>
            <a:r>
              <a:rPr lang="en-US" dirty="0"/>
              <a:t>: </a:t>
            </a:r>
          </a:p>
          <a:p>
            <a:pPr marL="514350" indent="-514350">
              <a:lnSpc>
                <a:spcPct val="150000"/>
              </a:lnSpc>
              <a:buFont typeface="+mj-lt"/>
              <a:buAutoNum type="arabicPeriod"/>
            </a:pPr>
            <a:r>
              <a:rPr lang="en-US" dirty="0"/>
              <a:t>They are governed by Newton’s laws, </a:t>
            </a:r>
          </a:p>
          <a:p>
            <a:pPr marL="514350" indent="-514350">
              <a:lnSpc>
                <a:spcPct val="150000"/>
              </a:lnSpc>
              <a:buFont typeface="+mj-lt"/>
              <a:buAutoNum type="arabicPeriod"/>
            </a:pPr>
            <a:r>
              <a:rPr lang="en-US" dirty="0"/>
              <a:t>and they can exist only within a material medium,</a:t>
            </a:r>
          </a:p>
          <a:p>
            <a:pPr marL="0" indent="0">
              <a:lnSpc>
                <a:spcPct val="150000"/>
              </a:lnSpc>
              <a:buNone/>
            </a:pPr>
            <a:r>
              <a:rPr lang="en-US" dirty="0"/>
              <a:t>Examples: water, air, and rock.</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76E2403D-BB10-4FA8-9918-0D57C5D6D5FE}"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10</a:t>
            </a:fld>
            <a:endParaRPr lang="en-US"/>
          </a:p>
        </p:txBody>
      </p:sp>
    </p:spTree>
    <p:extLst>
      <p:ext uri="{BB962C8B-B14F-4D97-AF65-F5344CB8AC3E}">
        <p14:creationId xmlns:p14="http://schemas.microsoft.com/office/powerpoint/2010/main" val="349360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99770"/>
            <a:ext cx="7772400" cy="1143000"/>
          </a:xfrm>
        </p:spPr>
        <p:txBody>
          <a:bodyPr/>
          <a:lstStyle/>
          <a:p>
            <a:r>
              <a:rPr lang="en-US" dirty="0"/>
              <a:t>ELECTROMAGNETIC WAVES</a:t>
            </a:r>
          </a:p>
        </p:txBody>
      </p:sp>
      <p:sp>
        <p:nvSpPr>
          <p:cNvPr id="3" name="Content Placeholder 2"/>
          <p:cNvSpPr>
            <a:spLocks noGrp="1"/>
          </p:cNvSpPr>
          <p:nvPr>
            <p:ph sz="quarter" idx="1"/>
          </p:nvPr>
        </p:nvSpPr>
        <p:spPr/>
        <p:txBody>
          <a:bodyPr>
            <a:normAutofit/>
          </a:bodyPr>
          <a:lstStyle/>
          <a:p>
            <a:pPr>
              <a:lnSpc>
                <a:spcPct val="150000"/>
              </a:lnSpc>
            </a:pPr>
            <a:r>
              <a:rPr lang="en-US" dirty="0"/>
              <a:t>The disturbance of Electric and Magnetic Field is transported.</a:t>
            </a:r>
          </a:p>
          <a:p>
            <a:pPr>
              <a:lnSpc>
                <a:spcPct val="150000"/>
              </a:lnSpc>
            </a:pPr>
            <a:r>
              <a:rPr lang="en-US" dirty="0"/>
              <a:t>These waves require no material medium. </a:t>
            </a:r>
          </a:p>
          <a:p>
            <a:pPr>
              <a:lnSpc>
                <a:spcPct val="150000"/>
              </a:lnSpc>
            </a:pPr>
            <a:r>
              <a:rPr lang="en-US" dirty="0"/>
              <a:t>Examples include visible and ultraviolet light, radio and television waves, microwaves, x rays, and radar waves.</a:t>
            </a:r>
          </a:p>
          <a:p>
            <a:pPr>
              <a:lnSpc>
                <a:spcPct val="150000"/>
              </a:lnSpc>
            </a:pPr>
            <a:r>
              <a:rPr lang="en-US" dirty="0"/>
              <a:t>All electromagnetic waves travel through a vacuum at </a:t>
            </a:r>
          </a:p>
          <a:p>
            <a:pPr marL="0" indent="0">
              <a:lnSpc>
                <a:spcPct val="150000"/>
              </a:lnSpc>
              <a:buNone/>
            </a:pPr>
            <a:r>
              <a:rPr lang="en-US" dirty="0"/>
              <a:t>speed </a:t>
            </a:r>
            <a:r>
              <a:rPr lang="en-US" i="1" dirty="0"/>
              <a:t>c </a:t>
            </a:r>
            <a:r>
              <a:rPr lang="en-US" dirty="0"/>
              <a:t>= 299 792 458 m/s.</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F5444F1F-0DFC-4398-9437-4CFD926F3B3D}"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11</a:t>
            </a:fld>
            <a:endParaRPr lang="en-US"/>
          </a:p>
        </p:txBody>
      </p:sp>
    </p:spTree>
    <p:extLst>
      <p:ext uri="{BB962C8B-B14F-4D97-AF65-F5344CB8AC3E}">
        <p14:creationId xmlns:p14="http://schemas.microsoft.com/office/powerpoint/2010/main" val="3092859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Matter Waves</a:t>
            </a:r>
          </a:p>
        </p:txBody>
      </p:sp>
      <p:sp>
        <p:nvSpPr>
          <p:cNvPr id="3" name="Content Placeholder 2"/>
          <p:cNvSpPr>
            <a:spLocks noGrp="1"/>
          </p:cNvSpPr>
          <p:nvPr>
            <p:ph sz="quarter" idx="1"/>
          </p:nvPr>
        </p:nvSpPr>
        <p:spPr/>
        <p:txBody>
          <a:bodyPr>
            <a:normAutofit fontScale="92500"/>
          </a:bodyPr>
          <a:lstStyle/>
          <a:p>
            <a:pPr>
              <a:lnSpc>
                <a:spcPct val="200000"/>
              </a:lnSpc>
            </a:pPr>
            <a:r>
              <a:rPr lang="en-US" dirty="0"/>
              <a:t>Although these waves are commonly used in modern technology, they are probably very unfamiliar to you. </a:t>
            </a:r>
          </a:p>
          <a:p>
            <a:pPr>
              <a:lnSpc>
                <a:spcPct val="200000"/>
              </a:lnSpc>
            </a:pPr>
            <a:r>
              <a:rPr lang="en-US" dirty="0"/>
              <a:t>These waves are associated with electrons, protons, and other fundamental particles, and even atoms and molecules. Because we commonly think of these particles as constituting matter, such waves are called matter waves.(study in modern physics)</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03EE0FA9-4847-48BF-8D12-3F08BB9DA4FC}"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12</a:t>
            </a:fld>
            <a:endParaRPr lang="en-US"/>
          </a:p>
        </p:txBody>
      </p:sp>
    </p:spTree>
    <p:extLst>
      <p:ext uri="{BB962C8B-B14F-4D97-AF65-F5344CB8AC3E}">
        <p14:creationId xmlns:p14="http://schemas.microsoft.com/office/powerpoint/2010/main" val="2096293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Waves</a:t>
            </a:r>
          </a:p>
        </p:txBody>
      </p:sp>
      <p:sp>
        <p:nvSpPr>
          <p:cNvPr id="3" name="Footer Placeholder 2"/>
          <p:cNvSpPr>
            <a:spLocks noGrp="1"/>
          </p:cNvSpPr>
          <p:nvPr>
            <p:ph type="ftr" sz="quarter" idx="11"/>
          </p:nvPr>
        </p:nvSpPr>
        <p:spPr/>
        <p:txBody>
          <a:bodyPr/>
          <a:lstStyle/>
          <a:p>
            <a:r>
              <a:rPr lang="en-US"/>
              <a:t>Muhammad Ahsan Khan</a:t>
            </a:r>
            <a:endParaRPr lang="en-US" dirty="0"/>
          </a:p>
        </p:txBody>
      </p:sp>
      <p:sp>
        <p:nvSpPr>
          <p:cNvPr id="4" name="Content Placeholder 3"/>
          <p:cNvSpPr>
            <a:spLocks noGrp="1"/>
          </p:cNvSpPr>
          <p:nvPr>
            <p:ph sz="quarter" idx="1"/>
          </p:nvPr>
        </p:nvSpPr>
        <p:spPr>
          <a:xfrm>
            <a:off x="609600" y="1400041"/>
            <a:ext cx="7772400" cy="4572000"/>
          </a:xfrm>
        </p:spPr>
        <p:txBody>
          <a:bodyPr/>
          <a:lstStyle/>
          <a:p>
            <a:pPr marL="0" indent="0">
              <a:buNone/>
            </a:pPr>
            <a:r>
              <a:rPr lang="en-US" b="1" u="sng" dirty="0"/>
              <a:t>On the basis of Medium</a:t>
            </a:r>
          </a:p>
          <a:p>
            <a:pPr marL="0" indent="0">
              <a:buNone/>
            </a:pPr>
            <a:endParaRPr lang="en-US" dirty="0"/>
          </a:p>
        </p:txBody>
      </p:sp>
      <p:sp>
        <p:nvSpPr>
          <p:cNvPr id="9" name="TextBox 8"/>
          <p:cNvSpPr txBox="1"/>
          <p:nvPr/>
        </p:nvSpPr>
        <p:spPr>
          <a:xfrm>
            <a:off x="609600" y="2057400"/>
            <a:ext cx="3581400" cy="954107"/>
          </a:xfrm>
          <a:prstGeom prst="rect">
            <a:avLst/>
          </a:prstGeom>
          <a:noFill/>
        </p:spPr>
        <p:txBody>
          <a:bodyPr wrap="square" rtlCol="0">
            <a:spAutoFit/>
          </a:bodyPr>
          <a:lstStyle/>
          <a:p>
            <a:r>
              <a:rPr lang="en-US" sz="2800" dirty="0"/>
              <a:t>Mechanical waves: require medium to travel</a:t>
            </a:r>
          </a:p>
        </p:txBody>
      </p:sp>
      <p:sp>
        <p:nvSpPr>
          <p:cNvPr id="12" name="TextBox 11"/>
          <p:cNvSpPr txBox="1"/>
          <p:nvPr/>
        </p:nvSpPr>
        <p:spPr>
          <a:xfrm>
            <a:off x="630382" y="4131914"/>
            <a:ext cx="3657600" cy="1815882"/>
          </a:xfrm>
          <a:prstGeom prst="rect">
            <a:avLst/>
          </a:prstGeom>
          <a:noFill/>
        </p:spPr>
        <p:txBody>
          <a:bodyPr wrap="square" rtlCol="0">
            <a:spAutoFit/>
          </a:bodyPr>
          <a:lstStyle/>
          <a:p>
            <a:r>
              <a:rPr lang="en-US" sz="2800" dirty="0"/>
              <a:t>Electromagnetic waves: </a:t>
            </a:r>
          </a:p>
          <a:p>
            <a:r>
              <a:rPr lang="en-US" sz="2800" dirty="0"/>
              <a:t>do not require medium to travel. </a:t>
            </a:r>
          </a:p>
          <a:p>
            <a:r>
              <a:rPr lang="en-US" sz="2800" dirty="0"/>
              <a:t>Travel in free space</a:t>
            </a:r>
          </a:p>
        </p:txBody>
      </p:sp>
      <p:pic>
        <p:nvPicPr>
          <p:cNvPr id="54273" name="Picture 1" descr="F:\Gifs\Gifs\compression.gif"/>
          <p:cNvPicPr>
            <a:picLocks noChangeAspect="1" noChangeArrowheads="1" noCrop="1"/>
          </p:cNvPicPr>
          <p:nvPr/>
        </p:nvPicPr>
        <p:blipFill>
          <a:blip r:embed="rId3"/>
          <a:srcRect/>
          <a:stretch>
            <a:fillRect/>
          </a:stretch>
        </p:blipFill>
        <p:spPr bwMode="auto">
          <a:xfrm>
            <a:off x="4114800" y="1905000"/>
            <a:ext cx="4724400" cy="2286000"/>
          </a:xfrm>
          <a:prstGeom prst="rect">
            <a:avLst/>
          </a:prstGeom>
          <a:noFill/>
        </p:spPr>
      </p:pic>
      <p:pic>
        <p:nvPicPr>
          <p:cNvPr id="54274" name="Picture 2" descr="F:\Gifs\Gifs\EM-Wave.gif"/>
          <p:cNvPicPr>
            <a:picLocks noChangeAspect="1" noChangeArrowheads="1" noCrop="1"/>
          </p:cNvPicPr>
          <p:nvPr/>
        </p:nvPicPr>
        <p:blipFill>
          <a:blip r:embed="rId4"/>
          <a:srcRect/>
          <a:stretch>
            <a:fillRect/>
          </a:stretch>
        </p:blipFill>
        <p:spPr bwMode="auto">
          <a:xfrm>
            <a:off x="4114800" y="4038600"/>
            <a:ext cx="4676775" cy="2333625"/>
          </a:xfrm>
          <a:prstGeom prst="rect">
            <a:avLst/>
          </a:prstGeom>
          <a:noFill/>
        </p:spPr>
      </p:pic>
      <p:sp>
        <p:nvSpPr>
          <p:cNvPr id="5" name="Date Placeholder 4"/>
          <p:cNvSpPr>
            <a:spLocks noGrp="1"/>
          </p:cNvSpPr>
          <p:nvPr>
            <p:ph type="dt" sz="half" idx="10"/>
          </p:nvPr>
        </p:nvSpPr>
        <p:spPr/>
        <p:txBody>
          <a:bodyPr/>
          <a:lstStyle/>
          <a:p>
            <a:fld id="{EAED8483-EE56-41AD-9F85-0E3065D11477}"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13</a:t>
            </a:fld>
            <a:endParaRPr lang="en-US"/>
          </a:p>
        </p:txBody>
      </p:sp>
    </p:spTree>
    <p:extLst>
      <p:ext uri="{BB962C8B-B14F-4D97-AF65-F5344CB8AC3E}">
        <p14:creationId xmlns:p14="http://schemas.microsoft.com/office/powerpoint/2010/main" val="15231164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buNone/>
            </a:pPr>
            <a:r>
              <a:rPr lang="en-US" b="1" u="sng" dirty="0"/>
              <a:t>On the basis of vibration of particles</a:t>
            </a:r>
          </a:p>
          <a:p>
            <a:pPr marL="0" indent="0">
              <a:buNone/>
            </a:pPr>
            <a:r>
              <a:rPr lang="en-US" b="1" u="sng" dirty="0"/>
              <a:t>(in material/mechanical wave)</a:t>
            </a:r>
          </a:p>
          <a:p>
            <a:pPr marL="0" indent="0">
              <a:buNone/>
            </a:pPr>
            <a:endParaRPr lang="en-US" dirty="0"/>
          </a:p>
          <a:p>
            <a:pPr marL="0" indent="0">
              <a:buNone/>
            </a:pPr>
            <a:endParaRPr lang="en-US" dirty="0"/>
          </a:p>
          <a:p>
            <a:r>
              <a:rPr lang="en-US" dirty="0"/>
              <a:t>Transverse Waves </a:t>
            </a:r>
          </a:p>
          <a:p>
            <a:pPr marL="0" indent="0">
              <a:buNone/>
            </a:pPr>
            <a:endParaRPr lang="en-US" dirty="0"/>
          </a:p>
          <a:p>
            <a:endParaRPr lang="en-US" dirty="0"/>
          </a:p>
          <a:p>
            <a:r>
              <a:rPr lang="en-US" dirty="0"/>
              <a:t>Longitudinal Waves</a:t>
            </a:r>
          </a:p>
        </p:txBody>
      </p:sp>
      <p:sp>
        <p:nvSpPr>
          <p:cNvPr id="5" name="Footer Placeholder 4"/>
          <p:cNvSpPr>
            <a:spLocks noGrp="1"/>
          </p:cNvSpPr>
          <p:nvPr>
            <p:ph type="ftr" sz="quarter" idx="11"/>
          </p:nvPr>
        </p:nvSpPr>
        <p:spPr/>
        <p:txBody>
          <a:bodyPr/>
          <a:lstStyle/>
          <a:p>
            <a:r>
              <a:rPr lang="en-US"/>
              <a:t>Muhammad Ahsan Khan</a:t>
            </a:r>
          </a:p>
        </p:txBody>
      </p:sp>
      <p:sp>
        <p:nvSpPr>
          <p:cNvPr id="7" name="Title 1"/>
          <p:cNvSpPr txBox="1">
            <a:spLocks/>
          </p:cNvSpPr>
          <p:nvPr/>
        </p:nvSpPr>
        <p:spPr>
          <a:xfrm>
            <a:off x="838200" y="3048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Classification of Waves</a:t>
            </a:r>
          </a:p>
        </p:txBody>
      </p:sp>
      <p:pic>
        <p:nvPicPr>
          <p:cNvPr id="52225" name="Picture 1" descr="F:\Gifs\Gifs\gif.gif"/>
          <p:cNvPicPr>
            <a:picLocks noChangeAspect="1" noChangeArrowheads="1" noCrop="1"/>
          </p:cNvPicPr>
          <p:nvPr/>
        </p:nvPicPr>
        <p:blipFill>
          <a:blip r:embed="rId2"/>
          <a:srcRect/>
          <a:stretch>
            <a:fillRect/>
          </a:stretch>
        </p:blipFill>
        <p:spPr bwMode="auto">
          <a:xfrm>
            <a:off x="4419600" y="2438400"/>
            <a:ext cx="4343400" cy="3657600"/>
          </a:xfrm>
          <a:prstGeom prst="rect">
            <a:avLst/>
          </a:prstGeom>
          <a:noFill/>
        </p:spPr>
      </p:pic>
      <p:sp>
        <p:nvSpPr>
          <p:cNvPr id="2" name="Date Placeholder 1"/>
          <p:cNvSpPr>
            <a:spLocks noGrp="1"/>
          </p:cNvSpPr>
          <p:nvPr>
            <p:ph type="dt" sz="half" idx="10"/>
          </p:nvPr>
        </p:nvSpPr>
        <p:spPr/>
        <p:txBody>
          <a:bodyPr/>
          <a:lstStyle/>
          <a:p>
            <a:fld id="{32288B1B-F7DE-4250-98F1-7E669C32AE8E}"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14</a:t>
            </a:fld>
            <a:endParaRPr lang="en-US"/>
          </a:p>
        </p:txBody>
      </p:sp>
    </p:spTree>
    <p:extLst>
      <p:ext uri="{BB962C8B-B14F-4D97-AF65-F5344CB8AC3E}">
        <p14:creationId xmlns:p14="http://schemas.microsoft.com/office/powerpoint/2010/main" val="39253228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72400" cy="1143000"/>
          </a:xfrm>
        </p:spPr>
        <p:txBody>
          <a:bodyPr/>
          <a:lstStyle/>
          <a:p>
            <a:r>
              <a:rPr lang="en-US" dirty="0"/>
              <a:t>Transverse Waves</a:t>
            </a:r>
          </a:p>
        </p:txBody>
      </p:sp>
      <p:sp>
        <p:nvSpPr>
          <p:cNvPr id="3" name="Content Placeholder 2"/>
          <p:cNvSpPr>
            <a:spLocks noGrp="1"/>
          </p:cNvSpPr>
          <p:nvPr>
            <p:ph sz="quarter" idx="1"/>
          </p:nvPr>
        </p:nvSpPr>
        <p:spPr>
          <a:xfrm>
            <a:off x="304800" y="1371600"/>
            <a:ext cx="7772400" cy="4572000"/>
          </a:xfrm>
        </p:spPr>
        <p:txBody>
          <a:bodyPr/>
          <a:lstStyle/>
          <a:p>
            <a:pPr>
              <a:lnSpc>
                <a:spcPct val="150000"/>
              </a:lnSpc>
            </a:pPr>
            <a:r>
              <a:rPr lang="en-US" dirty="0"/>
              <a:t>The waves in which particles of the medium vibrates perpendicular to the direction of propagation of wave are said to be transverse waves.</a:t>
            </a:r>
          </a:p>
          <a:p>
            <a:pPr>
              <a:lnSpc>
                <a:spcPct val="150000"/>
              </a:lnSpc>
            </a:pPr>
            <a:r>
              <a:rPr lang="en-US" dirty="0"/>
              <a:t>It travels in the form of crest</a:t>
            </a:r>
          </a:p>
          <a:p>
            <a:pPr marL="0" indent="0">
              <a:lnSpc>
                <a:spcPct val="150000"/>
              </a:lnSpc>
              <a:buNone/>
            </a:pPr>
            <a:r>
              <a:rPr lang="en-US" dirty="0"/>
              <a:t> and trough.</a:t>
            </a:r>
          </a:p>
        </p:txBody>
      </p:sp>
      <p:sp>
        <p:nvSpPr>
          <p:cNvPr id="4" name="Footer Placeholder 3"/>
          <p:cNvSpPr>
            <a:spLocks noGrp="1"/>
          </p:cNvSpPr>
          <p:nvPr>
            <p:ph type="ftr" sz="quarter" idx="11"/>
          </p:nvPr>
        </p:nvSpPr>
        <p:spPr/>
        <p:txBody>
          <a:bodyPr/>
          <a:lstStyle/>
          <a:p>
            <a:r>
              <a:rPr lang="en-US"/>
              <a:t>Muhammad Ahsan Khan</a:t>
            </a:r>
          </a:p>
        </p:txBody>
      </p:sp>
      <p:pic>
        <p:nvPicPr>
          <p:cNvPr id="51201" name="Picture 1" descr="F:\Gifs\Gifs\transverse only.gif"/>
          <p:cNvPicPr>
            <a:picLocks noChangeAspect="1" noChangeArrowheads="1" noCrop="1"/>
          </p:cNvPicPr>
          <p:nvPr/>
        </p:nvPicPr>
        <p:blipFill>
          <a:blip r:embed="rId2"/>
          <a:srcRect/>
          <a:stretch>
            <a:fillRect/>
          </a:stretch>
        </p:blipFill>
        <p:spPr bwMode="auto">
          <a:xfrm>
            <a:off x="4343400" y="2971800"/>
            <a:ext cx="4572000" cy="3505200"/>
          </a:xfrm>
          <a:prstGeom prst="rect">
            <a:avLst/>
          </a:prstGeom>
          <a:noFill/>
        </p:spPr>
      </p:pic>
      <p:sp>
        <p:nvSpPr>
          <p:cNvPr id="5" name="Date Placeholder 4"/>
          <p:cNvSpPr>
            <a:spLocks noGrp="1"/>
          </p:cNvSpPr>
          <p:nvPr>
            <p:ph type="dt" sz="half" idx="10"/>
          </p:nvPr>
        </p:nvSpPr>
        <p:spPr/>
        <p:txBody>
          <a:bodyPr/>
          <a:lstStyle/>
          <a:p>
            <a:fld id="{BDB1DC1B-E790-4EAF-9220-A21330B45CB5}"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15</a:t>
            </a:fld>
            <a:endParaRPr lang="en-US"/>
          </a:p>
        </p:txBody>
      </p:sp>
    </p:spTree>
    <p:extLst>
      <p:ext uri="{BB962C8B-B14F-4D97-AF65-F5344CB8AC3E}">
        <p14:creationId xmlns:p14="http://schemas.microsoft.com/office/powerpoint/2010/main" val="3470954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vers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600" y="381000"/>
            <a:ext cx="7543800" cy="5067300"/>
          </a:xfrm>
          <a:prstGeom prst="rect">
            <a:avLst/>
          </a:prstGeom>
        </p:spPr>
      </p:pic>
      <p:pic>
        <p:nvPicPr>
          <p:cNvPr id="1026" name="Picture 2" descr="F:\Gifs\1D-Wave.gif"/>
          <p:cNvPicPr>
            <a:picLocks noChangeAspect="1" noChangeArrowheads="1" noCrop="1"/>
          </p:cNvPicPr>
          <p:nvPr/>
        </p:nvPicPr>
        <p:blipFill>
          <a:blip r:embed="rId5"/>
          <a:srcRect/>
          <a:stretch>
            <a:fillRect/>
          </a:stretch>
        </p:blipFill>
        <p:spPr bwMode="auto">
          <a:xfrm>
            <a:off x="871538" y="1900238"/>
            <a:ext cx="7400925" cy="3057525"/>
          </a:xfrm>
          <a:prstGeom prst="rect">
            <a:avLst/>
          </a:prstGeom>
          <a:noFill/>
        </p:spPr>
      </p:pic>
      <p:sp>
        <p:nvSpPr>
          <p:cNvPr id="2" name="Footer Placeholder 1"/>
          <p:cNvSpPr>
            <a:spLocks noGrp="1"/>
          </p:cNvSpPr>
          <p:nvPr>
            <p:ph type="ftr" sz="quarter" idx="11"/>
          </p:nvPr>
        </p:nvSpPr>
        <p:spPr/>
        <p:txBody>
          <a:bodyPr/>
          <a:lstStyle/>
          <a:p>
            <a:r>
              <a:rPr lang="en-US"/>
              <a:t>Muhammad Ahsan Khan</a:t>
            </a:r>
          </a:p>
        </p:txBody>
      </p:sp>
      <p:sp>
        <p:nvSpPr>
          <p:cNvPr id="3" name="Date Placeholder 2"/>
          <p:cNvSpPr>
            <a:spLocks noGrp="1"/>
          </p:cNvSpPr>
          <p:nvPr>
            <p:ph type="dt" sz="half" idx="10"/>
          </p:nvPr>
        </p:nvSpPr>
        <p:spPr/>
        <p:txBody>
          <a:bodyPr/>
          <a:lstStyle/>
          <a:p>
            <a:fld id="{DA0E5820-DBF8-4950-89CC-000DD6C091EE}" type="datetime1">
              <a:rPr lang="en-US" smtClean="0"/>
              <a:pPr/>
              <a:t>7/20/2023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16</a:t>
            </a:fld>
            <a:endParaRPr lang="en-US"/>
          </a:p>
        </p:txBody>
      </p:sp>
    </p:spTree>
    <p:extLst>
      <p:ext uri="{BB962C8B-B14F-4D97-AF65-F5344CB8AC3E}">
        <p14:creationId xmlns:p14="http://schemas.microsoft.com/office/powerpoint/2010/main" val="14818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lnSpcReduction="10000"/>
          </a:bodyPr>
          <a:lstStyle/>
          <a:p>
            <a:pPr marL="0" indent="0">
              <a:buNone/>
            </a:pPr>
            <a:r>
              <a:rPr lang="en-US" b="1" dirty="0"/>
              <a:t>Limitation for the propagation of  TW:</a:t>
            </a:r>
          </a:p>
          <a:p>
            <a:pPr>
              <a:lnSpc>
                <a:spcPct val="200000"/>
              </a:lnSpc>
            </a:pPr>
            <a:r>
              <a:rPr lang="en-US" dirty="0"/>
              <a:t>It transmits </a:t>
            </a:r>
            <a:r>
              <a:rPr lang="en-US" b="1" dirty="0"/>
              <a:t>only</a:t>
            </a:r>
            <a:r>
              <a:rPr lang="en-US" dirty="0"/>
              <a:t> in the medium having </a:t>
            </a:r>
            <a:r>
              <a:rPr lang="en-US" b="1" dirty="0"/>
              <a:t>rigidity</a:t>
            </a:r>
            <a:r>
              <a:rPr lang="en-US" dirty="0"/>
              <a:t> , means in solid and on the surface of liquids </a:t>
            </a:r>
            <a:r>
              <a:rPr lang="en-US" b="1" dirty="0"/>
              <a:t>except gases.</a:t>
            </a:r>
          </a:p>
          <a:p>
            <a:pPr>
              <a:lnSpc>
                <a:spcPct val="200000"/>
              </a:lnSpc>
            </a:pPr>
            <a:r>
              <a:rPr lang="en-US" dirty="0"/>
              <a:t>There is </a:t>
            </a:r>
            <a:r>
              <a:rPr lang="en-US" b="1" dirty="0"/>
              <a:t>no effect </a:t>
            </a:r>
            <a:r>
              <a:rPr lang="en-US" dirty="0"/>
              <a:t>on Temperature and Pressure of the Medium while the transverse waves is being processed </a:t>
            </a:r>
            <a:r>
              <a:rPr lang="en-US"/>
              <a:t>on it(medium</a:t>
            </a:r>
            <a:r>
              <a:rPr lang="en-US" dirty="0"/>
              <a:t>). </a:t>
            </a:r>
          </a:p>
        </p:txBody>
      </p:sp>
      <p:sp>
        <p:nvSpPr>
          <p:cNvPr id="4" name="Title 1"/>
          <p:cNvSpPr>
            <a:spLocks noGrp="1"/>
          </p:cNvSpPr>
          <p:nvPr>
            <p:ph type="title"/>
          </p:nvPr>
        </p:nvSpPr>
        <p:spPr/>
        <p:txBody>
          <a:bodyPr/>
          <a:lstStyle/>
          <a:p>
            <a:r>
              <a:rPr lang="en-US" dirty="0"/>
              <a:t>Transverse Waves(TW) …Cont’d</a:t>
            </a:r>
          </a:p>
        </p:txBody>
      </p:sp>
      <p:sp>
        <p:nvSpPr>
          <p:cNvPr id="2" name="Footer Placeholder 1"/>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3DB4AB6F-76D7-4B70-A007-A68D281C09C5}"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17</a:t>
            </a:fld>
            <a:endParaRPr lang="en-US"/>
          </a:p>
        </p:txBody>
      </p:sp>
    </p:spTree>
    <p:extLst>
      <p:ext uri="{BB962C8B-B14F-4D97-AF65-F5344CB8AC3E}">
        <p14:creationId xmlns:p14="http://schemas.microsoft.com/office/powerpoint/2010/main" val="1964015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of TW</a:t>
            </a:r>
          </a:p>
        </p:txBody>
      </p:sp>
      <p:sp>
        <p:nvSpPr>
          <p:cNvPr id="3" name="Content Placeholder 2"/>
          <p:cNvSpPr>
            <a:spLocks noGrp="1"/>
          </p:cNvSpPr>
          <p:nvPr>
            <p:ph sz="quarter" idx="1"/>
          </p:nvPr>
        </p:nvSpPr>
        <p:spPr/>
        <p:txBody>
          <a:bodyPr/>
          <a:lstStyle/>
          <a:p>
            <a:pPr>
              <a:lnSpc>
                <a:spcPct val="200000"/>
              </a:lnSpc>
            </a:pPr>
            <a:r>
              <a:rPr lang="en-US" dirty="0"/>
              <a:t>Amplitude (~A)</a:t>
            </a:r>
          </a:p>
          <a:p>
            <a:pPr>
              <a:lnSpc>
                <a:spcPct val="200000"/>
              </a:lnSpc>
            </a:pPr>
            <a:r>
              <a:rPr lang="en-US" dirty="0"/>
              <a:t>Frequency(~          )</a:t>
            </a:r>
          </a:p>
          <a:p>
            <a:pPr>
              <a:lnSpc>
                <a:spcPct val="200000"/>
              </a:lnSpc>
            </a:pPr>
            <a:r>
              <a:rPr lang="en-US" dirty="0"/>
              <a:t>Time Period(~ T)</a:t>
            </a:r>
          </a:p>
          <a:p>
            <a:pPr>
              <a:lnSpc>
                <a:spcPct val="200000"/>
              </a:lnSpc>
            </a:pPr>
            <a:r>
              <a:rPr lang="en-US" dirty="0"/>
              <a:t>Wavelength(~</a:t>
            </a:r>
            <a:r>
              <a:rPr lang="en-US" dirty="0">
                <a:latin typeface="Cambria Math"/>
                <a:ea typeface="Cambria Math"/>
              </a:rPr>
              <a:t>𝜆)</a:t>
            </a:r>
          </a:p>
          <a:p>
            <a:pPr>
              <a:lnSpc>
                <a:spcPct val="200000"/>
              </a:lnSpc>
            </a:pPr>
            <a:r>
              <a:rPr lang="en-US" dirty="0"/>
              <a:t>Crest &amp; Trough</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422" y="2743200"/>
            <a:ext cx="682978"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566168"/>
            <a:ext cx="4905375" cy="4529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6573F12B-9175-4955-9739-C6B28AED0798}"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18</a:t>
            </a:fld>
            <a:endParaRPr lang="en-US"/>
          </a:p>
        </p:txBody>
      </p:sp>
    </p:spTree>
    <p:extLst>
      <p:ext uri="{BB962C8B-B14F-4D97-AF65-F5344CB8AC3E}">
        <p14:creationId xmlns:p14="http://schemas.microsoft.com/office/powerpoint/2010/main" val="1194298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Waves</a:t>
            </a:r>
          </a:p>
        </p:txBody>
      </p:sp>
      <p:sp>
        <p:nvSpPr>
          <p:cNvPr id="3" name="Content Placeholder 2"/>
          <p:cNvSpPr>
            <a:spLocks noGrp="1"/>
          </p:cNvSpPr>
          <p:nvPr>
            <p:ph sz="quarter" idx="1"/>
          </p:nvPr>
        </p:nvSpPr>
        <p:spPr/>
        <p:txBody>
          <a:bodyPr/>
          <a:lstStyle/>
          <a:p>
            <a:pPr>
              <a:lnSpc>
                <a:spcPct val="150000"/>
              </a:lnSpc>
            </a:pPr>
            <a:r>
              <a:rPr lang="en-US" dirty="0"/>
              <a:t>Waves in which particles of the medium vibrates in the same direction of propagation of the wave are said to be longitudinal waves.</a:t>
            </a:r>
          </a:p>
          <a:p>
            <a:pPr>
              <a:lnSpc>
                <a:spcPct val="150000"/>
              </a:lnSpc>
            </a:pPr>
            <a:r>
              <a:rPr lang="en-US" dirty="0"/>
              <a:t>It travels in the form of compression and rarefaction.</a:t>
            </a:r>
          </a:p>
        </p:txBody>
      </p:sp>
      <p:pic>
        <p:nvPicPr>
          <p:cNvPr id="1026" name="Picture 2" descr="F:\Gifs\wH80sx.gif"/>
          <p:cNvPicPr>
            <a:picLocks noChangeAspect="1" noChangeArrowheads="1" noCrop="1"/>
          </p:cNvPicPr>
          <p:nvPr/>
        </p:nvPicPr>
        <p:blipFill>
          <a:blip r:embed="rId3"/>
          <a:srcRect/>
          <a:stretch>
            <a:fillRect/>
          </a:stretch>
        </p:blipFill>
        <p:spPr bwMode="auto">
          <a:xfrm>
            <a:off x="5029200" y="4191000"/>
            <a:ext cx="3810000" cy="2247900"/>
          </a:xfrm>
          <a:prstGeom prst="rect">
            <a:avLst/>
          </a:prstGeom>
          <a:noFill/>
        </p:spPr>
      </p:pic>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8789E753-6EE2-483E-A6FB-944C77F490FC}"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19</a:t>
            </a:fld>
            <a:endParaRPr lang="en-US"/>
          </a:p>
        </p:txBody>
      </p:sp>
    </p:spTree>
    <p:extLst>
      <p:ext uri="{BB962C8B-B14F-4D97-AF65-F5344CB8AC3E}">
        <p14:creationId xmlns:p14="http://schemas.microsoft.com/office/powerpoint/2010/main" val="2768158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Contents</a:t>
            </a:r>
          </a:p>
        </p:txBody>
      </p:sp>
      <p:sp>
        <p:nvSpPr>
          <p:cNvPr id="5" name="Content Placeholder 4"/>
          <p:cNvSpPr>
            <a:spLocks noGrp="1"/>
          </p:cNvSpPr>
          <p:nvPr>
            <p:ph sz="quarter" idx="1"/>
          </p:nvPr>
        </p:nvSpPr>
        <p:spPr>
          <a:xfrm>
            <a:off x="685800" y="1447800"/>
            <a:ext cx="8001000" cy="4572000"/>
          </a:xfrm>
        </p:spPr>
        <p:txBody>
          <a:bodyPr/>
          <a:lstStyle/>
          <a:p>
            <a:pPr>
              <a:lnSpc>
                <a:spcPct val="200000"/>
              </a:lnSpc>
            </a:pPr>
            <a:r>
              <a:rPr lang="en-US" dirty="0"/>
              <a:t>Waves  &amp;  Type of  Waves</a:t>
            </a:r>
          </a:p>
          <a:p>
            <a:pPr>
              <a:lnSpc>
                <a:spcPct val="200000"/>
              </a:lnSpc>
            </a:pPr>
            <a:r>
              <a:rPr lang="en-US" dirty="0"/>
              <a:t>Properties of  Wave</a:t>
            </a:r>
          </a:p>
          <a:p>
            <a:pPr>
              <a:lnSpc>
                <a:spcPct val="200000"/>
              </a:lnSpc>
              <a:buNone/>
            </a:pPr>
            <a:r>
              <a:rPr lang="en-US" dirty="0"/>
              <a:t>	(Frequency, Amplitude,Phase,Wavelength)</a:t>
            </a:r>
          </a:p>
          <a:p>
            <a:pPr>
              <a:lnSpc>
                <a:spcPct val="200000"/>
              </a:lnSpc>
            </a:pPr>
            <a:r>
              <a:rPr lang="en-US" dirty="0"/>
              <a:t>Mathematical Representation of a Wave</a:t>
            </a:r>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Muhammad Ahsan Khan</a:t>
            </a:r>
          </a:p>
        </p:txBody>
      </p:sp>
      <p:sp>
        <p:nvSpPr>
          <p:cNvPr id="3" name="Date Placeholder 2"/>
          <p:cNvSpPr>
            <a:spLocks noGrp="1"/>
          </p:cNvSpPr>
          <p:nvPr>
            <p:ph type="dt" sz="half" idx="10"/>
          </p:nvPr>
        </p:nvSpPr>
        <p:spPr/>
        <p:txBody>
          <a:bodyPr/>
          <a:lstStyle/>
          <a:p>
            <a:fld id="{2BD0E285-AA90-46BC-938F-158B9378B0CE}"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a:t>
            </a:fld>
            <a:endParaRPr lang="en-US"/>
          </a:p>
        </p:txBody>
      </p:sp>
    </p:spTree>
    <p:extLst>
      <p:ext uri="{BB962C8B-B14F-4D97-AF65-F5344CB8AC3E}">
        <p14:creationId xmlns:p14="http://schemas.microsoft.com/office/powerpoint/2010/main" val="1334209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Longitudinal Waves (LW) …Cont’d</a:t>
            </a:r>
          </a:p>
        </p:txBody>
      </p:sp>
      <p:sp>
        <p:nvSpPr>
          <p:cNvPr id="2" name="Footer Placeholder 1"/>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45151D0C-929D-49BF-AB5C-ABA3D9343F48}"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20</a:t>
            </a:fld>
            <a:endParaRPr lang="en-US"/>
          </a:p>
        </p:txBody>
      </p:sp>
      <p:pic>
        <p:nvPicPr>
          <p:cNvPr id="9"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1905000"/>
            <a:ext cx="8451056"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341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lnSpc>
                <a:spcPct val="150000"/>
              </a:lnSpc>
            </a:pPr>
            <a:r>
              <a:rPr lang="en-US" dirty="0" smtClean="0"/>
              <a:t>It </a:t>
            </a:r>
            <a:r>
              <a:rPr lang="en-US" dirty="0"/>
              <a:t>travels in all types of medium </a:t>
            </a:r>
            <a:r>
              <a:rPr lang="en-US" dirty="0" err="1"/>
              <a:t>i.e</a:t>
            </a:r>
            <a:r>
              <a:rPr lang="en-US" dirty="0"/>
              <a:t>, solid, liquid and gases.</a:t>
            </a:r>
            <a:endParaRPr lang="en-US" b="1" dirty="0"/>
          </a:p>
          <a:p>
            <a:pPr>
              <a:lnSpc>
                <a:spcPct val="150000"/>
              </a:lnSpc>
            </a:pPr>
            <a:r>
              <a:rPr lang="en-US" dirty="0"/>
              <a:t>Temperature and Pressure of the Medium rises when the longitudinal waves is being processed on it. </a:t>
            </a:r>
          </a:p>
        </p:txBody>
      </p:sp>
      <p:sp>
        <p:nvSpPr>
          <p:cNvPr id="4" name="Title 1"/>
          <p:cNvSpPr>
            <a:spLocks noGrp="1"/>
          </p:cNvSpPr>
          <p:nvPr>
            <p:ph type="title"/>
          </p:nvPr>
        </p:nvSpPr>
        <p:spPr/>
        <p:txBody>
          <a:bodyPr/>
          <a:lstStyle/>
          <a:p>
            <a:r>
              <a:rPr lang="en-US" dirty="0"/>
              <a:t>Longitudinal Waves (LW) …Cont’d</a:t>
            </a:r>
          </a:p>
        </p:txBody>
      </p:sp>
      <p:sp>
        <p:nvSpPr>
          <p:cNvPr id="2" name="Footer Placeholder 1"/>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45151D0C-929D-49BF-AB5C-ABA3D9343F48}"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21</a:t>
            </a:fld>
            <a:endParaRPr lang="en-US"/>
          </a:p>
        </p:txBody>
      </p:sp>
    </p:spTree>
    <p:extLst>
      <p:ext uri="{BB962C8B-B14F-4D97-AF65-F5344CB8AC3E}">
        <p14:creationId xmlns:p14="http://schemas.microsoft.com/office/powerpoint/2010/main" val="2857059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of LW</a:t>
            </a:r>
          </a:p>
        </p:txBody>
      </p:sp>
      <p:sp>
        <p:nvSpPr>
          <p:cNvPr id="3" name="Content Placeholder 2"/>
          <p:cNvSpPr>
            <a:spLocks noGrp="1"/>
          </p:cNvSpPr>
          <p:nvPr>
            <p:ph sz="quarter" idx="1"/>
          </p:nvPr>
        </p:nvSpPr>
        <p:spPr/>
        <p:txBody>
          <a:bodyPr/>
          <a:lstStyle/>
          <a:p>
            <a:pPr>
              <a:lnSpc>
                <a:spcPct val="200000"/>
              </a:lnSpc>
            </a:pPr>
            <a:r>
              <a:rPr lang="en-US" dirty="0"/>
              <a:t>Amplitude (~A)</a:t>
            </a:r>
          </a:p>
          <a:p>
            <a:pPr>
              <a:lnSpc>
                <a:spcPct val="200000"/>
              </a:lnSpc>
            </a:pPr>
            <a:r>
              <a:rPr lang="en-US" dirty="0"/>
              <a:t>Frequency(~          )</a:t>
            </a:r>
          </a:p>
          <a:p>
            <a:pPr>
              <a:lnSpc>
                <a:spcPct val="200000"/>
              </a:lnSpc>
            </a:pPr>
            <a:r>
              <a:rPr lang="en-US" dirty="0"/>
              <a:t>Time Period(~ T)</a:t>
            </a:r>
          </a:p>
          <a:p>
            <a:pPr>
              <a:lnSpc>
                <a:spcPct val="200000"/>
              </a:lnSpc>
            </a:pPr>
            <a:r>
              <a:rPr lang="en-US" dirty="0"/>
              <a:t>Wavelength(~</a:t>
            </a:r>
            <a:r>
              <a:rPr lang="en-US" dirty="0">
                <a:latin typeface="Cambria Math"/>
                <a:ea typeface="Cambria Math"/>
              </a:rPr>
              <a:t>𝜆)</a:t>
            </a:r>
          </a:p>
          <a:p>
            <a:pPr>
              <a:lnSpc>
                <a:spcPct val="200000"/>
              </a:lnSpc>
            </a:pPr>
            <a:r>
              <a:rPr lang="en-US" dirty="0"/>
              <a:t>Compression &amp; Rarefaction</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422" y="2743200"/>
            <a:ext cx="682978"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a:t>Muhammad Ahsan Khan</a:t>
            </a:r>
          </a:p>
        </p:txBody>
      </p:sp>
      <p:pic>
        <p:nvPicPr>
          <p:cNvPr id="44034" name="Picture 2" descr="Related image"/>
          <p:cNvPicPr>
            <a:picLocks noChangeAspect="1" noChangeArrowheads="1"/>
          </p:cNvPicPr>
          <p:nvPr/>
        </p:nvPicPr>
        <p:blipFill>
          <a:blip r:embed="rId3"/>
          <a:srcRect/>
          <a:stretch>
            <a:fillRect/>
          </a:stretch>
        </p:blipFill>
        <p:spPr bwMode="auto">
          <a:xfrm>
            <a:off x="3886200" y="1589088"/>
            <a:ext cx="5029200" cy="3657600"/>
          </a:xfrm>
          <a:prstGeom prst="rect">
            <a:avLst/>
          </a:prstGeom>
          <a:noFill/>
        </p:spPr>
      </p:pic>
      <p:sp>
        <p:nvSpPr>
          <p:cNvPr id="5" name="Date Placeholder 4"/>
          <p:cNvSpPr>
            <a:spLocks noGrp="1"/>
          </p:cNvSpPr>
          <p:nvPr>
            <p:ph type="dt" sz="half" idx="10"/>
          </p:nvPr>
        </p:nvSpPr>
        <p:spPr/>
        <p:txBody>
          <a:bodyPr/>
          <a:lstStyle/>
          <a:p>
            <a:fld id="{908E066E-A74C-44E1-AD5E-45026E6660BE}"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22</a:t>
            </a:fld>
            <a:endParaRPr lang="en-US"/>
          </a:p>
        </p:txBody>
      </p:sp>
    </p:spTree>
    <p:extLst>
      <p:ext uri="{BB962C8B-B14F-4D97-AF65-F5344CB8AC3E}">
        <p14:creationId xmlns:p14="http://schemas.microsoft.com/office/powerpoint/2010/main" val="26886405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153400" cy="601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US"/>
              <a:t>Muhammad Ahsan Khan</a:t>
            </a:r>
          </a:p>
        </p:txBody>
      </p:sp>
      <p:sp>
        <p:nvSpPr>
          <p:cNvPr id="3" name="Date Placeholder 2"/>
          <p:cNvSpPr>
            <a:spLocks noGrp="1"/>
          </p:cNvSpPr>
          <p:nvPr>
            <p:ph type="dt" sz="half" idx="10"/>
          </p:nvPr>
        </p:nvSpPr>
        <p:spPr/>
        <p:txBody>
          <a:bodyPr/>
          <a:lstStyle/>
          <a:p>
            <a:fld id="{DB034635-60F9-477D-B568-B19399F2DFEE}"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23</a:t>
            </a:fld>
            <a:endParaRPr lang="en-US"/>
          </a:p>
        </p:txBody>
      </p:sp>
    </p:spTree>
    <p:extLst>
      <p:ext uri="{BB962C8B-B14F-4D97-AF65-F5344CB8AC3E}">
        <p14:creationId xmlns:p14="http://schemas.microsoft.com/office/powerpoint/2010/main" val="1171294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72400" cy="1143000"/>
          </a:xfrm>
        </p:spPr>
        <p:txBody>
          <a:bodyPr>
            <a:normAutofit fontScale="90000"/>
          </a:bodyPr>
          <a:lstStyle/>
          <a:p>
            <a:r>
              <a:rPr lang="en-US" dirty="0"/>
              <a:t>Combination of Transverse and Longitudinal Waves</a:t>
            </a:r>
          </a:p>
        </p:txBody>
      </p:sp>
      <p:sp>
        <p:nvSpPr>
          <p:cNvPr id="3" name="Content Placeholder 2"/>
          <p:cNvSpPr>
            <a:spLocks noGrp="1"/>
          </p:cNvSpPr>
          <p:nvPr>
            <p:ph sz="quarter" idx="1"/>
          </p:nvPr>
        </p:nvSpPr>
        <p:spPr>
          <a:xfrm>
            <a:off x="457200" y="1447800"/>
            <a:ext cx="7772400" cy="4572000"/>
          </a:xfrm>
        </p:spPr>
        <p:txBody>
          <a:bodyPr/>
          <a:lstStyle/>
          <a:p>
            <a:r>
              <a:rPr lang="en-US" dirty="0"/>
              <a:t>Some waves in nature exhibit a combination of transverse and longitudinal </a:t>
            </a:r>
            <a:r>
              <a:rPr lang="en-US" smtClean="0"/>
              <a:t>displacements.</a:t>
            </a:r>
          </a:p>
          <a:p>
            <a:r>
              <a:rPr lang="en-US" smtClean="0"/>
              <a:t>Surface </a:t>
            </a:r>
            <a:r>
              <a:rPr lang="en-US" dirty="0"/>
              <a:t>water waves are a good example.</a:t>
            </a:r>
          </a:p>
          <a:p>
            <a:r>
              <a:rPr lang="en-US" dirty="0"/>
              <a:t>Note that in this disturbance has both transverse and longitudinal waves.</a:t>
            </a:r>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419600"/>
            <a:ext cx="36861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p:cNvSpPr>
            <a:spLocks noGrp="1"/>
          </p:cNvSpPr>
          <p:nvPr>
            <p:ph type="ftr" sz="quarter" idx="11"/>
          </p:nvPr>
        </p:nvSpPr>
        <p:spPr/>
        <p:txBody>
          <a:bodyPr/>
          <a:lstStyle/>
          <a:p>
            <a:r>
              <a:rPr lang="en-US"/>
              <a:t>Muhammad Ahsan Khan</a:t>
            </a:r>
          </a:p>
        </p:txBody>
      </p:sp>
      <p:pic>
        <p:nvPicPr>
          <p:cNvPr id="1027" name="Picture 3" descr="F:\Gifs\Gifs\disturbance.gif"/>
          <p:cNvPicPr>
            <a:picLocks noChangeAspect="1" noChangeArrowheads="1" noCrop="1"/>
          </p:cNvPicPr>
          <p:nvPr/>
        </p:nvPicPr>
        <p:blipFill>
          <a:blip r:embed="rId3"/>
          <a:srcRect/>
          <a:stretch>
            <a:fillRect/>
          </a:stretch>
        </p:blipFill>
        <p:spPr bwMode="auto">
          <a:xfrm>
            <a:off x="4419600" y="3429000"/>
            <a:ext cx="4381500" cy="3124200"/>
          </a:xfrm>
          <a:prstGeom prst="rect">
            <a:avLst/>
          </a:prstGeom>
          <a:noFill/>
        </p:spPr>
      </p:pic>
      <p:sp>
        <p:nvSpPr>
          <p:cNvPr id="4" name="Date Placeholder 3"/>
          <p:cNvSpPr>
            <a:spLocks noGrp="1"/>
          </p:cNvSpPr>
          <p:nvPr>
            <p:ph type="dt" sz="half" idx="10"/>
          </p:nvPr>
        </p:nvSpPr>
        <p:spPr/>
        <p:txBody>
          <a:bodyPr/>
          <a:lstStyle/>
          <a:p>
            <a:fld id="{55689677-BE12-4F43-A438-87AEE3B6B20F}"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24</a:t>
            </a:fld>
            <a:endParaRPr lang="en-US"/>
          </a:p>
        </p:txBody>
      </p:sp>
    </p:spTree>
    <p:extLst>
      <p:ext uri="{BB962C8B-B14F-4D97-AF65-F5344CB8AC3E}">
        <p14:creationId xmlns:p14="http://schemas.microsoft.com/office/powerpoint/2010/main" val="29947387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 Dimensional Pulse and a </a:t>
            </a:r>
            <a:br>
              <a:rPr lang="en-US" dirty="0"/>
            </a:br>
            <a:r>
              <a:rPr lang="en-US" dirty="0"/>
              <a:t>Wave Function </a:t>
            </a:r>
          </a:p>
        </p:txBody>
      </p:sp>
      <p:sp>
        <p:nvSpPr>
          <p:cNvPr id="3" name="Content Placeholder 2"/>
          <p:cNvSpPr>
            <a:spLocks noGrp="1"/>
          </p:cNvSpPr>
          <p:nvPr>
            <p:ph sz="quarter" idx="1"/>
          </p:nvPr>
        </p:nvSpPr>
        <p:spPr/>
        <p:txBody>
          <a:bodyPr/>
          <a:lstStyle/>
          <a:p>
            <a:r>
              <a:rPr lang="en-US" dirty="0"/>
              <a:t>We need a function that gives the shape of the wave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657600"/>
            <a:ext cx="34290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733800"/>
            <a:ext cx="3486150" cy="2715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a:t>Muhammad Ahsan Khan</a:t>
            </a:r>
          </a:p>
        </p:txBody>
      </p:sp>
      <p:pic>
        <p:nvPicPr>
          <p:cNvPr id="26625" name="Picture 1" descr="F:\Gifs\stringpulse-2_TransverseWaveonString.gif"/>
          <p:cNvPicPr>
            <a:picLocks noChangeAspect="1" noChangeArrowheads="1" noCrop="1"/>
          </p:cNvPicPr>
          <p:nvPr/>
        </p:nvPicPr>
        <p:blipFill>
          <a:blip r:embed="rId4"/>
          <a:srcRect/>
          <a:stretch>
            <a:fillRect/>
          </a:stretch>
        </p:blipFill>
        <p:spPr bwMode="auto">
          <a:xfrm>
            <a:off x="2743200" y="1828800"/>
            <a:ext cx="5867400" cy="1476375"/>
          </a:xfrm>
          <a:prstGeom prst="rect">
            <a:avLst/>
          </a:prstGeom>
          <a:noFill/>
        </p:spPr>
      </p:pic>
      <p:sp>
        <p:nvSpPr>
          <p:cNvPr id="5" name="Date Placeholder 4"/>
          <p:cNvSpPr>
            <a:spLocks noGrp="1"/>
          </p:cNvSpPr>
          <p:nvPr>
            <p:ph type="dt" sz="half" idx="10"/>
          </p:nvPr>
        </p:nvSpPr>
        <p:spPr/>
        <p:txBody>
          <a:bodyPr/>
          <a:lstStyle/>
          <a:p>
            <a:fld id="{CE757134-30A1-489F-A237-CB06234C4D54}"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25</a:t>
            </a:fld>
            <a:endParaRPr lang="en-US"/>
          </a:p>
        </p:txBody>
      </p:sp>
    </p:spTree>
    <p:extLst>
      <p:ext uri="{BB962C8B-B14F-4D97-AF65-F5344CB8AC3E}">
        <p14:creationId xmlns:p14="http://schemas.microsoft.com/office/powerpoint/2010/main" val="311377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17639"/>
            <a:ext cx="7162800" cy="4364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914400" y="274638"/>
            <a:ext cx="7772400" cy="1143000"/>
          </a:xfrm>
          <a:prstGeom prst="rect">
            <a:avLst/>
          </a:prstGeom>
        </p:spPr>
        <p:txBody>
          <a:bodyPr>
            <a:normAutofit fontScale="90000" lnSpcReduction="1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One Dimensional Pulse and a </a:t>
            </a:r>
            <a:br>
              <a:rPr lang="en-US" dirty="0"/>
            </a:br>
            <a:r>
              <a:rPr lang="en-US" dirty="0"/>
              <a:t>Wave Function </a:t>
            </a:r>
          </a:p>
        </p:txBody>
      </p:sp>
      <p:sp>
        <p:nvSpPr>
          <p:cNvPr id="2" name="Date Placeholder 1"/>
          <p:cNvSpPr>
            <a:spLocks noGrp="1"/>
          </p:cNvSpPr>
          <p:nvPr>
            <p:ph type="dt" sz="half" idx="10"/>
          </p:nvPr>
        </p:nvSpPr>
        <p:spPr/>
        <p:txBody>
          <a:bodyPr/>
          <a:lstStyle/>
          <a:p>
            <a:fld id="{6166CF92-2906-43C2-A652-FB7AABADC26D}"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26</a:t>
            </a:fld>
            <a:endParaRPr lang="en-US"/>
          </a:p>
        </p:txBody>
      </p:sp>
    </p:spTree>
    <p:extLst>
      <p:ext uri="{BB962C8B-B14F-4D97-AF65-F5344CB8AC3E}">
        <p14:creationId xmlns:p14="http://schemas.microsoft.com/office/powerpoint/2010/main" val="2462748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Function</a:t>
            </a:r>
          </a:p>
        </p:txBody>
      </p:sp>
      <p:sp>
        <p:nvSpPr>
          <p:cNvPr id="3" name="Content Placeholder 2"/>
          <p:cNvSpPr>
            <a:spLocks noGrp="1"/>
          </p:cNvSpPr>
          <p:nvPr>
            <p:ph sz="quarter" idx="1"/>
          </p:nvPr>
        </p:nvSpPr>
        <p:spPr/>
        <p:txBody>
          <a:bodyPr/>
          <a:lstStyle/>
          <a:p>
            <a:pPr>
              <a:lnSpc>
                <a:spcPct val="200000"/>
              </a:lnSpc>
            </a:pPr>
            <a:r>
              <a:rPr lang="en-US" dirty="0"/>
              <a:t>To completely describe a wave on a string (and the motion of any element along its length), we need a function that gives </a:t>
            </a:r>
            <a:r>
              <a:rPr lang="en-US" sz="2400" dirty="0"/>
              <a:t>the</a:t>
            </a:r>
            <a:r>
              <a:rPr lang="en-US" dirty="0"/>
              <a:t> shape of the wave.</a:t>
            </a:r>
          </a:p>
          <a:p>
            <a:pPr>
              <a:lnSpc>
                <a:spcPct val="200000"/>
              </a:lnSpc>
            </a:pPr>
            <a:r>
              <a:rPr lang="en-US" dirty="0"/>
              <a:t>y is the perpendicular displacement , x is the horizontal distance covered by wave in time t.</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B6370F84-A024-4855-8683-51DFFDFDD8CD}"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27</a:t>
            </a:fld>
            <a:endParaRPr lang="en-US"/>
          </a:p>
        </p:txBody>
      </p:sp>
    </p:spTree>
    <p:extLst>
      <p:ext uri="{BB962C8B-B14F-4D97-AF65-F5344CB8AC3E}">
        <p14:creationId xmlns:p14="http://schemas.microsoft.com/office/powerpoint/2010/main" val="100050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59" y="1066800"/>
            <a:ext cx="83820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724400"/>
            <a:ext cx="8475518"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574964" y="346364"/>
            <a:ext cx="8382000" cy="685800"/>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Wave Function </a:t>
            </a:r>
          </a:p>
        </p:txBody>
      </p:sp>
      <p:sp>
        <p:nvSpPr>
          <p:cNvPr id="3" name="Date Placeholder 2"/>
          <p:cNvSpPr>
            <a:spLocks noGrp="1"/>
          </p:cNvSpPr>
          <p:nvPr>
            <p:ph type="dt" sz="half" idx="10"/>
          </p:nvPr>
        </p:nvSpPr>
        <p:spPr/>
        <p:txBody>
          <a:bodyPr/>
          <a:lstStyle/>
          <a:p>
            <a:fld id="{F371BED8-D0C1-498F-B51A-F032412F7197}"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28</a:t>
            </a:fld>
            <a:endParaRPr lang="en-US"/>
          </a:p>
        </p:txBody>
      </p:sp>
    </p:spTree>
    <p:extLst>
      <p:ext uri="{BB962C8B-B14F-4D97-AF65-F5344CB8AC3E}">
        <p14:creationId xmlns:p14="http://schemas.microsoft.com/office/powerpoint/2010/main" val="2526343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sp>
        <p:nvSpPr>
          <p:cNvPr id="3" name="Title 2"/>
          <p:cNvSpPr>
            <a:spLocks noGrp="1"/>
          </p:cNvSpPr>
          <p:nvPr>
            <p:ph type="title" idx="4294967295"/>
          </p:nvPr>
        </p:nvSpPr>
        <p:spPr>
          <a:xfrm>
            <a:off x="381000" y="381000"/>
            <a:ext cx="7772400" cy="487362"/>
          </a:xfrm>
        </p:spPr>
        <p:txBody>
          <a:bodyPr>
            <a:normAutofit fontScale="90000"/>
          </a:bodyPr>
          <a:lstStyle/>
          <a:p>
            <a:r>
              <a:rPr lang="en-US" dirty="0"/>
              <a:t>Example Problem 1</a:t>
            </a:r>
          </a:p>
        </p:txBody>
      </p:sp>
      <p:sp>
        <p:nvSpPr>
          <p:cNvPr id="4" name="Content Placeholder 3"/>
          <p:cNvSpPr>
            <a:spLocks noGrp="1"/>
          </p:cNvSpPr>
          <p:nvPr>
            <p:ph sz="quarter" idx="4294967295"/>
          </p:nvPr>
        </p:nvSpPr>
        <p:spPr>
          <a:xfrm>
            <a:off x="457200" y="762000"/>
            <a:ext cx="8686800" cy="4572000"/>
          </a:xfrm>
        </p:spPr>
        <p:txBody>
          <a:bodyPr/>
          <a:lstStyle/>
          <a:p>
            <a:r>
              <a:rPr lang="en-US" dirty="0"/>
              <a:t>Pulse moving to the Right:</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7143"/>
          <a:stretch/>
        </p:blipFill>
        <p:spPr bwMode="auto">
          <a:xfrm>
            <a:off x="762000" y="1143000"/>
            <a:ext cx="75438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BB32CADD-B4F2-474A-AE44-6D623F0E2637}"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29</a:t>
            </a:fld>
            <a:endParaRPr lang="en-US"/>
          </a:p>
        </p:txBody>
      </p:sp>
    </p:spTree>
    <p:extLst>
      <p:ext uri="{BB962C8B-B14F-4D97-AF65-F5344CB8AC3E}">
        <p14:creationId xmlns:p14="http://schemas.microsoft.com/office/powerpoint/2010/main" val="939176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304800"/>
            <a:ext cx="5410200" cy="369332"/>
          </a:xfrm>
          <a:prstGeom prst="rect">
            <a:avLst/>
          </a:prstGeom>
          <a:noFill/>
        </p:spPr>
        <p:txBody>
          <a:bodyPr wrap="square" rtlCol="0">
            <a:spAutoFit/>
          </a:bodyPr>
          <a:lstStyle/>
          <a:p>
            <a:r>
              <a:rPr lang="en-US" dirty="0"/>
              <a:t>Visualize this image and tell what happens?</a:t>
            </a:r>
          </a:p>
        </p:txBody>
      </p:sp>
      <p:sp>
        <p:nvSpPr>
          <p:cNvPr id="6" name="Footer Placeholder 5"/>
          <p:cNvSpPr>
            <a:spLocks noGrp="1"/>
          </p:cNvSpPr>
          <p:nvPr>
            <p:ph type="ftr" sz="quarter" idx="11"/>
          </p:nvPr>
        </p:nvSpPr>
        <p:spPr/>
        <p:txBody>
          <a:bodyPr/>
          <a:lstStyle/>
          <a:p>
            <a:r>
              <a:rPr lang="en-US"/>
              <a:t>Muhammad Ahsan Khan</a:t>
            </a:r>
          </a:p>
        </p:txBody>
      </p:sp>
      <p:pic>
        <p:nvPicPr>
          <p:cNvPr id="1027" name="Picture 3" descr="F:\Gifs\Gifs\giphy-downsized-large.gif"/>
          <p:cNvPicPr>
            <a:picLocks noChangeAspect="1" noChangeArrowheads="1" noCrop="1"/>
          </p:cNvPicPr>
          <p:nvPr/>
        </p:nvPicPr>
        <p:blipFill>
          <a:blip r:embed="rId2"/>
          <a:srcRect/>
          <a:stretch>
            <a:fillRect/>
          </a:stretch>
        </p:blipFill>
        <p:spPr bwMode="auto">
          <a:xfrm>
            <a:off x="762000" y="1066800"/>
            <a:ext cx="7543800" cy="5105400"/>
          </a:xfrm>
          <a:prstGeom prst="rect">
            <a:avLst/>
          </a:prstGeom>
          <a:noFill/>
        </p:spPr>
      </p:pic>
      <p:sp>
        <p:nvSpPr>
          <p:cNvPr id="2" name="Date Placeholder 1"/>
          <p:cNvSpPr>
            <a:spLocks noGrp="1"/>
          </p:cNvSpPr>
          <p:nvPr>
            <p:ph type="dt" sz="half" idx="10"/>
          </p:nvPr>
        </p:nvSpPr>
        <p:spPr/>
        <p:txBody>
          <a:bodyPr/>
          <a:lstStyle/>
          <a:p>
            <a:fld id="{22ECBF2E-1634-496B-8FF8-CEEFCC5F6B2E}" type="datetime1">
              <a:rPr lang="en-US" smtClean="0"/>
              <a:pPr/>
              <a:t>7/20/2023</a:t>
            </a:fld>
            <a:endParaRPr lang="en-US"/>
          </a:p>
        </p:txBody>
      </p:sp>
      <p:sp>
        <p:nvSpPr>
          <p:cNvPr id="3" name="Slide Number Placeholder 2"/>
          <p:cNvSpPr>
            <a:spLocks noGrp="1"/>
          </p:cNvSpPr>
          <p:nvPr>
            <p:ph type="sldNum" sz="quarter" idx="12"/>
          </p:nvPr>
        </p:nvSpPr>
        <p:spPr/>
        <p:txBody>
          <a:bodyPr/>
          <a:lstStyle/>
          <a:p>
            <a:fld id="{45C9FCA2-D3D1-44A6-A0D4-BE3E91C1C5F6}" type="slidenum">
              <a:rPr lang="en-US" smtClean="0"/>
              <a:pPr/>
              <a:t>3</a:t>
            </a:fld>
            <a:endParaRPr lang="en-US"/>
          </a:p>
        </p:txBody>
      </p:sp>
    </p:spTree>
    <p:extLst>
      <p:ext uri="{BB962C8B-B14F-4D97-AF65-F5344CB8AC3E}">
        <p14:creationId xmlns:p14="http://schemas.microsoft.com/office/powerpoint/2010/main" val="3515159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sp>
        <p:nvSpPr>
          <p:cNvPr id="3" name="Title 2"/>
          <p:cNvSpPr>
            <a:spLocks noGrp="1"/>
          </p:cNvSpPr>
          <p:nvPr>
            <p:ph type="title" idx="4294967295"/>
          </p:nvPr>
        </p:nvSpPr>
        <p:spPr>
          <a:xfrm>
            <a:off x="381000" y="381000"/>
            <a:ext cx="7772400" cy="487362"/>
          </a:xfrm>
        </p:spPr>
        <p:txBody>
          <a:bodyPr>
            <a:normAutofit fontScale="90000"/>
          </a:bodyPr>
          <a:lstStyle/>
          <a:p>
            <a:r>
              <a:rPr lang="en-US" dirty="0"/>
              <a:t>Example Problem 1</a:t>
            </a:r>
          </a:p>
        </p:txBody>
      </p:sp>
      <p:sp>
        <p:nvSpPr>
          <p:cNvPr id="4" name="Content Placeholder 3"/>
          <p:cNvSpPr>
            <a:spLocks noGrp="1"/>
          </p:cNvSpPr>
          <p:nvPr>
            <p:ph sz="quarter" idx="4294967295"/>
          </p:nvPr>
        </p:nvSpPr>
        <p:spPr>
          <a:xfrm>
            <a:off x="457200" y="762000"/>
            <a:ext cx="8686800" cy="4572000"/>
          </a:xfrm>
        </p:spPr>
        <p:txBody>
          <a:bodyPr/>
          <a:lstStyle/>
          <a:p>
            <a:r>
              <a:rPr lang="en-US" dirty="0"/>
              <a:t>Pulse moving to the Right:</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7143"/>
          <a:stretch/>
        </p:blipFill>
        <p:spPr bwMode="auto">
          <a:xfrm>
            <a:off x="762000" y="1143000"/>
            <a:ext cx="75438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BB32CADD-B4F2-474A-AE44-6D623F0E2637}"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30</a:t>
            </a:fld>
            <a:endParaRPr lang="en-US"/>
          </a:p>
        </p:txBody>
      </p:sp>
    </p:spTree>
    <p:extLst>
      <p:ext uri="{BB962C8B-B14F-4D97-AF65-F5344CB8AC3E}">
        <p14:creationId xmlns:p14="http://schemas.microsoft.com/office/powerpoint/2010/main" val="1229464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sp>
        <p:nvSpPr>
          <p:cNvPr id="3" name="Title 2"/>
          <p:cNvSpPr>
            <a:spLocks noGrp="1"/>
          </p:cNvSpPr>
          <p:nvPr>
            <p:ph type="title" idx="4294967295"/>
          </p:nvPr>
        </p:nvSpPr>
        <p:spPr>
          <a:xfrm>
            <a:off x="381000" y="381000"/>
            <a:ext cx="7772400" cy="487362"/>
          </a:xfrm>
        </p:spPr>
        <p:txBody>
          <a:bodyPr>
            <a:normAutofit fontScale="90000"/>
          </a:bodyPr>
          <a:lstStyle/>
          <a:p>
            <a:r>
              <a:rPr lang="en-US" dirty="0"/>
              <a:t>Example Problem 1</a:t>
            </a:r>
          </a:p>
        </p:txBody>
      </p:sp>
      <p:sp>
        <p:nvSpPr>
          <p:cNvPr id="4" name="Content Placeholder 3"/>
          <p:cNvSpPr>
            <a:spLocks noGrp="1"/>
          </p:cNvSpPr>
          <p:nvPr>
            <p:ph sz="quarter" idx="4294967295"/>
          </p:nvPr>
        </p:nvSpPr>
        <p:spPr>
          <a:xfrm>
            <a:off x="457200" y="762000"/>
            <a:ext cx="8686800" cy="4572000"/>
          </a:xfrm>
        </p:spPr>
        <p:txBody>
          <a:bodyPr/>
          <a:lstStyle/>
          <a:p>
            <a:r>
              <a:rPr lang="en-US" dirty="0"/>
              <a:t>Pulse moving to the Right: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75438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BB32CADD-B4F2-474A-AE44-6D623F0E2637}"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31</a:t>
            </a:fld>
            <a:endParaRPr lang="en-US"/>
          </a:p>
        </p:txBody>
      </p:sp>
    </p:spTree>
    <p:extLst>
      <p:ext uri="{BB962C8B-B14F-4D97-AF65-F5344CB8AC3E}">
        <p14:creationId xmlns:p14="http://schemas.microsoft.com/office/powerpoint/2010/main" val="329746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57200"/>
            <a:ext cx="7772400"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24101"/>
            <a:ext cx="8000999" cy="184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457200" y="4267200"/>
            <a:ext cx="8458200" cy="2009484"/>
            <a:chOff x="457200" y="4267200"/>
            <a:chExt cx="8458200" cy="2009484"/>
          </a:xfrm>
        </p:grpSpPr>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267200"/>
              <a:ext cx="3019426" cy="2005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4395789"/>
              <a:ext cx="3048000" cy="1852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4343400"/>
              <a:ext cx="2590800" cy="1933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Date Placeholder 4"/>
          <p:cNvSpPr>
            <a:spLocks noGrp="1"/>
          </p:cNvSpPr>
          <p:nvPr>
            <p:ph type="dt" sz="half" idx="10"/>
          </p:nvPr>
        </p:nvSpPr>
        <p:spPr/>
        <p:txBody>
          <a:bodyPr/>
          <a:lstStyle/>
          <a:p>
            <a:fld id="{F7E5D3C9-624E-4E33-8484-D58A2A0F1FC4}"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32</a:t>
            </a:fld>
            <a:endParaRPr lang="en-US"/>
          </a:p>
        </p:txBody>
      </p:sp>
    </p:spTree>
    <p:extLst>
      <p:ext uri="{BB962C8B-B14F-4D97-AF65-F5344CB8AC3E}">
        <p14:creationId xmlns:p14="http://schemas.microsoft.com/office/powerpoint/2010/main" val="2818636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b="42424"/>
          <a:stretch>
            <a:fillRect/>
          </a:stretch>
        </p:blipFill>
        <p:spPr bwMode="auto">
          <a:xfrm>
            <a:off x="381000" y="533400"/>
            <a:ext cx="7010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b="32432"/>
          <a:stretch>
            <a:fillRect/>
          </a:stretch>
        </p:blipFill>
        <p:spPr bwMode="auto">
          <a:xfrm>
            <a:off x="381000" y="3200400"/>
            <a:ext cx="71628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918CF725-E99A-4FE4-A0E2-62DAEC9917CA}"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33</a:t>
            </a:fld>
            <a:endParaRPr lang="en-US"/>
          </a:p>
        </p:txBody>
      </p:sp>
    </p:spTree>
    <p:extLst>
      <p:ext uri="{BB962C8B-B14F-4D97-AF65-F5344CB8AC3E}">
        <p14:creationId xmlns:p14="http://schemas.microsoft.com/office/powerpoint/2010/main" val="771335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70104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00400"/>
            <a:ext cx="71628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918CF725-E99A-4FE4-A0E2-62DAEC9917CA}"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34</a:t>
            </a:fld>
            <a:endParaRPr lang="en-US"/>
          </a:p>
        </p:txBody>
      </p:sp>
    </p:spTree>
    <p:extLst>
      <p:ext uri="{BB962C8B-B14F-4D97-AF65-F5344CB8AC3E}">
        <p14:creationId xmlns:p14="http://schemas.microsoft.com/office/powerpoint/2010/main" val="6523240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Sinusoidal Wave</a:t>
            </a:r>
          </a:p>
        </p:txBody>
      </p:sp>
      <p:sp>
        <p:nvSpPr>
          <p:cNvPr id="2" name="Footer Placeholder 1"/>
          <p:cNvSpPr>
            <a:spLocks noGrp="1"/>
          </p:cNvSpPr>
          <p:nvPr>
            <p:ph type="ftr" sz="quarter" idx="11"/>
          </p:nvPr>
        </p:nvSpPr>
        <p:spPr/>
        <p:txBody>
          <a:bodyPr/>
          <a:lstStyle/>
          <a:p>
            <a:r>
              <a:rPr lang="en-US"/>
              <a:t>Muhammad Ahsan Khan</a:t>
            </a:r>
          </a:p>
        </p:txBody>
      </p:sp>
      <p:pic>
        <p:nvPicPr>
          <p:cNvPr id="1433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6962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191000"/>
            <a:ext cx="54102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28F6243D-A1E4-42B6-A17A-8494BD1E7468}" type="datetime1">
              <a:rPr lang="en-US" smtClean="0"/>
              <a:pPr/>
              <a:t>7/20/2023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35</a:t>
            </a:fld>
            <a:endParaRPr lang="en-US"/>
          </a:p>
        </p:txBody>
      </p:sp>
    </p:spTree>
    <p:extLst>
      <p:ext uri="{BB962C8B-B14F-4D97-AF65-F5344CB8AC3E}">
        <p14:creationId xmlns:p14="http://schemas.microsoft.com/office/powerpoint/2010/main" val="3626244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78486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373035C3-AE74-4668-A3F9-2851B8666EDD}"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36</a:t>
            </a:fld>
            <a:endParaRPr lang="en-US"/>
          </a:p>
        </p:txBody>
      </p:sp>
    </p:spTree>
    <p:extLst>
      <p:ext uri="{BB962C8B-B14F-4D97-AF65-F5344CB8AC3E}">
        <p14:creationId xmlns:p14="http://schemas.microsoft.com/office/powerpoint/2010/main" val="599034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09600"/>
            <a:ext cx="7924799"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876800"/>
            <a:ext cx="20955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6E6E7C59-1F7B-4B68-8E3D-1BF49C78EC30}"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37</a:t>
            </a:fld>
            <a:endParaRPr lang="en-US"/>
          </a:p>
        </p:txBody>
      </p:sp>
    </p:spTree>
    <p:extLst>
      <p:ext uri="{BB962C8B-B14F-4D97-AF65-F5344CB8AC3E}">
        <p14:creationId xmlns:p14="http://schemas.microsoft.com/office/powerpoint/2010/main" val="3455388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52400"/>
            <a:ext cx="7772400" cy="579438"/>
          </a:xfrm>
        </p:spPr>
        <p:txBody>
          <a:bodyPr>
            <a:normAutofit fontScale="90000"/>
          </a:bodyPr>
          <a:lstStyle/>
          <a:p>
            <a:r>
              <a:rPr lang="en-US" dirty="0"/>
              <a:t>Example Problem 2</a:t>
            </a:r>
          </a:p>
        </p:txBody>
      </p:sp>
      <p:sp>
        <p:nvSpPr>
          <p:cNvPr id="2" name="Footer Placeholder 1"/>
          <p:cNvSpPr>
            <a:spLocks noGrp="1"/>
          </p:cNvSpPr>
          <p:nvPr>
            <p:ph type="ftr" sz="quarter" idx="11"/>
          </p:nvPr>
        </p:nvSpPr>
        <p:spPr/>
        <p:txBody>
          <a:bodyPr/>
          <a:lstStyle/>
          <a:p>
            <a:r>
              <a:rPr lang="en-US"/>
              <a:t>Muhammad Ahsan Khan</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821221"/>
            <a:ext cx="6019800" cy="5438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Date Placeholder 3"/>
          <p:cNvSpPr>
            <a:spLocks noGrp="1"/>
          </p:cNvSpPr>
          <p:nvPr>
            <p:ph type="dt" sz="half" idx="10"/>
          </p:nvPr>
        </p:nvSpPr>
        <p:spPr/>
        <p:txBody>
          <a:bodyPr/>
          <a:lstStyle/>
          <a:p>
            <a:fld id="{C6886128-396B-4EC1-B2DE-D9B2AAC3C5B2}" type="datetime1">
              <a:rPr lang="en-US" smtClean="0"/>
              <a:pPr/>
              <a:t>7/20/2023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38</a:t>
            </a:fld>
            <a:endParaRPr lang="en-US"/>
          </a:p>
        </p:txBody>
      </p:sp>
    </p:spTree>
    <p:extLst>
      <p:ext uri="{BB962C8B-B14F-4D97-AF65-F5344CB8AC3E}">
        <p14:creationId xmlns:p14="http://schemas.microsoft.com/office/powerpoint/2010/main" val="17673026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52400"/>
            <a:ext cx="7772400" cy="579438"/>
          </a:xfrm>
        </p:spPr>
        <p:txBody>
          <a:bodyPr>
            <a:normAutofit fontScale="90000"/>
          </a:bodyPr>
          <a:lstStyle/>
          <a:p>
            <a:r>
              <a:rPr lang="en-US" dirty="0"/>
              <a:t>Example Problem 2</a:t>
            </a:r>
          </a:p>
        </p:txBody>
      </p:sp>
      <p:sp>
        <p:nvSpPr>
          <p:cNvPr id="2" name="Footer Placeholder 1"/>
          <p:cNvSpPr>
            <a:spLocks noGrp="1"/>
          </p:cNvSpPr>
          <p:nvPr>
            <p:ph type="ftr" sz="quarter" idx="11"/>
          </p:nvPr>
        </p:nvSpPr>
        <p:spPr/>
        <p:txBody>
          <a:bodyPr/>
          <a:lstStyle/>
          <a:p>
            <a:r>
              <a:rPr lang="en-US"/>
              <a:t>Muhammad Ahsan Khan</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56359"/>
            <a:ext cx="3962400" cy="5438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656359"/>
            <a:ext cx="4648200" cy="5438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Date Placeholder 3"/>
          <p:cNvSpPr>
            <a:spLocks noGrp="1"/>
          </p:cNvSpPr>
          <p:nvPr>
            <p:ph type="dt" sz="half" idx="10"/>
          </p:nvPr>
        </p:nvSpPr>
        <p:spPr/>
        <p:txBody>
          <a:bodyPr/>
          <a:lstStyle/>
          <a:p>
            <a:fld id="{C6886128-396B-4EC1-B2DE-D9B2AAC3C5B2}" type="datetime1">
              <a:rPr lang="en-US" smtClean="0"/>
              <a:pPr/>
              <a:t>7/20/2023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39</a:t>
            </a:fld>
            <a:endParaRPr lang="en-US"/>
          </a:p>
        </p:txBody>
      </p:sp>
    </p:spTree>
    <p:extLst>
      <p:ext uri="{BB962C8B-B14F-4D97-AF65-F5344CB8AC3E}">
        <p14:creationId xmlns:p14="http://schemas.microsoft.com/office/powerpoint/2010/main" val="4048311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457200"/>
            <a:ext cx="4061433" cy="369332"/>
          </a:xfrm>
          <a:prstGeom prst="rect">
            <a:avLst/>
          </a:prstGeom>
        </p:spPr>
        <p:txBody>
          <a:bodyPr wrap="none">
            <a:spAutoFit/>
          </a:bodyPr>
          <a:lstStyle/>
          <a:p>
            <a:r>
              <a:rPr lang="en-US" dirty="0"/>
              <a:t>Visualize this image too and tell what happens?</a:t>
            </a:r>
          </a:p>
        </p:txBody>
      </p:sp>
      <p:sp>
        <p:nvSpPr>
          <p:cNvPr id="6" name="Footer Placeholder 5"/>
          <p:cNvSpPr>
            <a:spLocks noGrp="1"/>
          </p:cNvSpPr>
          <p:nvPr>
            <p:ph type="ftr" sz="quarter" idx="11"/>
          </p:nvPr>
        </p:nvSpPr>
        <p:spPr/>
        <p:txBody>
          <a:bodyPr/>
          <a:lstStyle/>
          <a:p>
            <a:r>
              <a:rPr lang="en-US"/>
              <a:t>Muhammad Ahsan Khan</a:t>
            </a:r>
          </a:p>
        </p:txBody>
      </p:sp>
      <p:pic>
        <p:nvPicPr>
          <p:cNvPr id="2050" name="Picture 2" descr="F:\Gifs\Gifs\giphy (1).gif"/>
          <p:cNvPicPr>
            <a:picLocks noChangeAspect="1" noChangeArrowheads="1" noCrop="1"/>
          </p:cNvPicPr>
          <p:nvPr/>
        </p:nvPicPr>
        <p:blipFill>
          <a:blip r:embed="rId2"/>
          <a:srcRect/>
          <a:stretch>
            <a:fillRect/>
          </a:stretch>
        </p:blipFill>
        <p:spPr bwMode="auto">
          <a:xfrm>
            <a:off x="533400" y="1066800"/>
            <a:ext cx="8077200" cy="4800600"/>
          </a:xfrm>
          <a:prstGeom prst="rect">
            <a:avLst/>
          </a:prstGeom>
          <a:noFill/>
        </p:spPr>
      </p:pic>
      <p:sp>
        <p:nvSpPr>
          <p:cNvPr id="2" name="Date Placeholder 1"/>
          <p:cNvSpPr>
            <a:spLocks noGrp="1"/>
          </p:cNvSpPr>
          <p:nvPr>
            <p:ph type="dt" sz="half" idx="10"/>
          </p:nvPr>
        </p:nvSpPr>
        <p:spPr/>
        <p:txBody>
          <a:bodyPr/>
          <a:lstStyle/>
          <a:p>
            <a:fld id="{828A2772-A79F-4BAD-8A6A-11A27AFC4DAD}" type="datetime1">
              <a:rPr lang="en-US" smtClean="0"/>
              <a:pPr/>
              <a:t>7/20/2023</a:t>
            </a:fld>
            <a:endParaRPr lang="en-US"/>
          </a:p>
        </p:txBody>
      </p:sp>
      <p:sp>
        <p:nvSpPr>
          <p:cNvPr id="3" name="Slide Number Placeholder 2"/>
          <p:cNvSpPr>
            <a:spLocks noGrp="1"/>
          </p:cNvSpPr>
          <p:nvPr>
            <p:ph type="sldNum" sz="quarter" idx="12"/>
          </p:nvPr>
        </p:nvSpPr>
        <p:spPr/>
        <p:txBody>
          <a:bodyPr/>
          <a:lstStyle/>
          <a:p>
            <a:fld id="{45C9FCA2-D3D1-44A6-A0D4-BE3E91C1C5F6}" type="slidenum">
              <a:rPr lang="en-US" smtClean="0"/>
              <a:pPr/>
              <a:t>4</a:t>
            </a:fld>
            <a:endParaRPr lang="en-US"/>
          </a:p>
        </p:txBody>
      </p:sp>
    </p:spTree>
    <p:extLst>
      <p:ext uri="{BB962C8B-B14F-4D97-AF65-F5344CB8AC3E}">
        <p14:creationId xmlns:p14="http://schemas.microsoft.com/office/powerpoint/2010/main" val="10285568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8186"/>
          <a:stretch/>
        </p:blipFill>
        <p:spPr bwMode="auto">
          <a:xfrm>
            <a:off x="457200" y="731838"/>
            <a:ext cx="8153400" cy="170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381000" y="152400"/>
            <a:ext cx="7772400" cy="579438"/>
          </a:xfrm>
          <a:prstGeom prst="rect">
            <a:avLst/>
          </a:prstGeom>
        </p:spPr>
        <p:txBody>
          <a:bodyPr>
            <a:normAutofit fontScale="900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Example Problem 3</a:t>
            </a:r>
          </a:p>
        </p:txBody>
      </p:sp>
      <p:sp>
        <p:nvSpPr>
          <p:cNvPr id="2" name="Date Placeholder 1"/>
          <p:cNvSpPr>
            <a:spLocks noGrp="1"/>
          </p:cNvSpPr>
          <p:nvPr>
            <p:ph type="dt" sz="half" idx="10"/>
          </p:nvPr>
        </p:nvSpPr>
        <p:spPr/>
        <p:txBody>
          <a:bodyPr/>
          <a:lstStyle/>
          <a:p>
            <a:fld id="{6C727BA0-4820-4514-B5A9-97D66DB1EA63}"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40</a:t>
            </a:fld>
            <a:endParaRPr lang="en-US"/>
          </a:p>
        </p:txBody>
      </p:sp>
    </p:spTree>
    <p:extLst>
      <p:ext uri="{BB962C8B-B14F-4D97-AF65-F5344CB8AC3E}">
        <p14:creationId xmlns:p14="http://schemas.microsoft.com/office/powerpoint/2010/main" val="1716861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31838"/>
            <a:ext cx="8153400" cy="5364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381000" y="152400"/>
            <a:ext cx="7772400" cy="579438"/>
          </a:xfrm>
          <a:prstGeom prst="rect">
            <a:avLst/>
          </a:prstGeom>
        </p:spPr>
        <p:txBody>
          <a:bodyPr>
            <a:normAutofit fontScale="900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Example Problem 3</a:t>
            </a:r>
          </a:p>
        </p:txBody>
      </p:sp>
      <p:sp>
        <p:nvSpPr>
          <p:cNvPr id="2" name="Date Placeholder 1"/>
          <p:cNvSpPr>
            <a:spLocks noGrp="1"/>
          </p:cNvSpPr>
          <p:nvPr>
            <p:ph type="dt" sz="half" idx="10"/>
          </p:nvPr>
        </p:nvSpPr>
        <p:spPr/>
        <p:txBody>
          <a:bodyPr/>
          <a:lstStyle/>
          <a:p>
            <a:fld id="{6C727BA0-4820-4514-B5A9-97D66DB1EA63}"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41</a:t>
            </a:fld>
            <a:endParaRPr lang="en-US"/>
          </a:p>
        </p:txBody>
      </p:sp>
    </p:spTree>
    <p:extLst>
      <p:ext uri="{BB962C8B-B14F-4D97-AF65-F5344CB8AC3E}">
        <p14:creationId xmlns:p14="http://schemas.microsoft.com/office/powerpoint/2010/main" val="32892499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2057400"/>
            <a:ext cx="7772400" cy="1570038"/>
          </a:xfrm>
        </p:spPr>
        <p:txBody>
          <a:bodyPr>
            <a:normAutofit/>
          </a:bodyPr>
          <a:lstStyle/>
          <a:p>
            <a:pPr algn="ctr"/>
            <a:r>
              <a:rPr lang="en-US" sz="7200" dirty="0"/>
              <a:t>Practice Problems</a:t>
            </a:r>
          </a:p>
        </p:txBody>
      </p:sp>
      <p:sp>
        <p:nvSpPr>
          <p:cNvPr id="2" name="Footer Placeholder 1"/>
          <p:cNvSpPr>
            <a:spLocks noGrp="1"/>
          </p:cNvSpPr>
          <p:nvPr>
            <p:ph type="ftr" sz="quarter" idx="11"/>
          </p:nvPr>
        </p:nvSpPr>
        <p:spPr/>
        <p:txBody>
          <a:bodyPr/>
          <a:lstStyle/>
          <a:p>
            <a:r>
              <a:rPr lang="en-US"/>
              <a:t>Muhammad Ahsan Khan</a:t>
            </a:r>
          </a:p>
        </p:txBody>
      </p:sp>
      <p:sp>
        <p:nvSpPr>
          <p:cNvPr id="4" name="Date Placeholder 3"/>
          <p:cNvSpPr>
            <a:spLocks noGrp="1"/>
          </p:cNvSpPr>
          <p:nvPr>
            <p:ph type="dt" sz="half" idx="10"/>
          </p:nvPr>
        </p:nvSpPr>
        <p:spPr/>
        <p:txBody>
          <a:bodyPr/>
          <a:lstStyle/>
          <a:p>
            <a:fld id="{1FE2008C-5A23-462D-A89F-FDDEE396FEA7}" type="datetime1">
              <a:rPr lang="en-US" smtClean="0"/>
              <a:pPr/>
              <a:t>7/20/2023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42</a:t>
            </a:fld>
            <a:endParaRPr lang="en-US"/>
          </a:p>
        </p:txBody>
      </p:sp>
    </p:spTree>
    <p:extLst>
      <p:ext uri="{BB962C8B-B14F-4D97-AF65-F5344CB8AC3E}">
        <p14:creationId xmlns:p14="http://schemas.microsoft.com/office/powerpoint/2010/main" val="22991396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533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18" y="1783773"/>
            <a:ext cx="5334000" cy="1336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124200"/>
            <a:ext cx="53340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5341882"/>
            <a:ext cx="5202382"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2A013A16-B8EF-4C6A-9ADC-BD8ACA82D375}"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43</a:t>
            </a:fld>
            <a:endParaRPr lang="en-US"/>
          </a:p>
        </p:txBody>
      </p:sp>
      <p:sp>
        <p:nvSpPr>
          <p:cNvPr id="10" name="Rectangle 9"/>
          <p:cNvSpPr/>
          <p:nvPr/>
        </p:nvSpPr>
        <p:spPr>
          <a:xfrm>
            <a:off x="228600" y="4141553"/>
            <a:ext cx="5334000" cy="1200329"/>
          </a:xfrm>
          <a:prstGeom prst="rect">
            <a:avLst/>
          </a:prstGeom>
        </p:spPr>
        <p:txBody>
          <a:bodyPr wrap="square">
            <a:spAutoFit/>
          </a:bodyPr>
          <a:lstStyle/>
          <a:p>
            <a:r>
              <a:rPr lang="en-US" dirty="0"/>
              <a:t>4. For a certain transverse wave, the distance between two successive crests is 1.20 m, and eight crests pass a given point along the direction of travel every 12.0 s. Calculate the wave speed</a:t>
            </a:r>
          </a:p>
        </p:txBody>
      </p:sp>
    </p:spTree>
    <p:extLst>
      <p:ext uri="{BB962C8B-B14F-4D97-AF65-F5344CB8AC3E}">
        <p14:creationId xmlns:p14="http://schemas.microsoft.com/office/powerpoint/2010/main" val="3390414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Muhammad Ahsan Khan</a:t>
            </a:r>
          </a:p>
        </p:txBody>
      </p:sp>
      <p:pic>
        <p:nvPicPr>
          <p:cNvPr id="65538" name="Picture 2" descr="Image result for string pulse gif"/>
          <p:cNvPicPr>
            <a:picLocks noChangeAspect="1" noChangeArrowheads="1" noCrop="1"/>
          </p:cNvPicPr>
          <p:nvPr/>
        </p:nvPicPr>
        <p:blipFill>
          <a:blip r:embed="rId3"/>
          <a:srcRect/>
          <a:stretch>
            <a:fillRect/>
          </a:stretch>
        </p:blipFill>
        <p:spPr bwMode="auto">
          <a:xfrm>
            <a:off x="1981200" y="2438400"/>
            <a:ext cx="5486400" cy="1476375"/>
          </a:xfrm>
          <a:prstGeom prst="rect">
            <a:avLst/>
          </a:prstGeom>
          <a:noFill/>
        </p:spPr>
      </p:pic>
      <p:sp>
        <p:nvSpPr>
          <p:cNvPr id="2" name="Date Placeholder 1"/>
          <p:cNvSpPr>
            <a:spLocks noGrp="1"/>
          </p:cNvSpPr>
          <p:nvPr>
            <p:ph type="dt" sz="half" idx="10"/>
          </p:nvPr>
        </p:nvSpPr>
        <p:spPr/>
        <p:txBody>
          <a:bodyPr/>
          <a:lstStyle/>
          <a:p>
            <a:fld id="{E006325C-1900-4B2B-A5C0-BE1677DFAC0D}"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5</a:t>
            </a:fld>
            <a:endParaRPr lang="en-US"/>
          </a:p>
        </p:txBody>
      </p:sp>
    </p:spTree>
    <p:extLst>
      <p:ext uri="{BB962C8B-B14F-4D97-AF65-F5344CB8AC3E}">
        <p14:creationId xmlns:p14="http://schemas.microsoft.com/office/powerpoint/2010/main" val="4061925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Muhammad Ahsan Khan</a:t>
            </a:r>
          </a:p>
        </p:txBody>
      </p:sp>
      <p:sp>
        <p:nvSpPr>
          <p:cNvPr id="3" name="TextBox 2"/>
          <p:cNvSpPr txBox="1"/>
          <p:nvPr/>
        </p:nvSpPr>
        <p:spPr>
          <a:xfrm>
            <a:off x="381000" y="914400"/>
            <a:ext cx="8305800" cy="2062103"/>
          </a:xfrm>
          <a:prstGeom prst="rect">
            <a:avLst/>
          </a:prstGeom>
          <a:noFill/>
        </p:spPr>
        <p:txBody>
          <a:bodyPr wrap="square" rtlCol="0">
            <a:spAutoFit/>
          </a:bodyPr>
          <a:lstStyle/>
          <a:p>
            <a:r>
              <a:rPr lang="en-US" sz="3200" b="1" dirty="0"/>
              <a:t>Q…What is a Wave?</a:t>
            </a:r>
          </a:p>
          <a:p>
            <a:r>
              <a:rPr lang="en-US" sz="3200" b="1" dirty="0" err="1"/>
              <a:t>Ans</a:t>
            </a:r>
            <a:r>
              <a:rPr lang="en-US" sz="3200" b="1" dirty="0"/>
              <a:t>…Wave  is… pattern of motion of particles of the medium which transport disturbance without transporting the medium.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200400"/>
            <a:ext cx="6438900" cy="3038475"/>
          </a:xfrm>
          <a:prstGeom prst="rect">
            <a:avLst/>
          </a:prstGeom>
        </p:spPr>
      </p:pic>
      <p:sp>
        <p:nvSpPr>
          <p:cNvPr id="4" name="Date Placeholder 3"/>
          <p:cNvSpPr>
            <a:spLocks noGrp="1"/>
          </p:cNvSpPr>
          <p:nvPr>
            <p:ph type="dt" sz="half" idx="10"/>
          </p:nvPr>
        </p:nvSpPr>
        <p:spPr/>
        <p:txBody>
          <a:bodyPr/>
          <a:lstStyle/>
          <a:p>
            <a:fld id="{3D1F6C35-ED42-46D6-B9D2-E6AEECA58C96}" type="datetime1">
              <a:rPr lang="en-US" smtClean="0"/>
              <a:pPr/>
              <a:t>7/20/2023</a:t>
            </a:fld>
            <a:endParaRPr lang="en-US"/>
          </a:p>
        </p:txBody>
      </p:sp>
      <p:sp>
        <p:nvSpPr>
          <p:cNvPr id="5" name="Slide Number Placeholder 4"/>
          <p:cNvSpPr>
            <a:spLocks noGrp="1"/>
          </p:cNvSpPr>
          <p:nvPr>
            <p:ph type="sldNum" sz="quarter" idx="12"/>
          </p:nvPr>
        </p:nvSpPr>
        <p:spPr/>
        <p:txBody>
          <a:bodyPr/>
          <a:lstStyle/>
          <a:p>
            <a:fld id="{45C9FCA2-D3D1-44A6-A0D4-BE3E91C1C5F6}" type="slidenum">
              <a:rPr lang="en-US" smtClean="0"/>
              <a:pPr/>
              <a:t>6</a:t>
            </a:fld>
            <a:endParaRPr lang="en-US"/>
          </a:p>
        </p:txBody>
      </p:sp>
    </p:spTree>
    <p:extLst>
      <p:ext uri="{BB962C8B-B14F-4D97-AF65-F5344CB8AC3E}">
        <p14:creationId xmlns:p14="http://schemas.microsoft.com/office/powerpoint/2010/main" val="18660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of Particles in the Medium</a:t>
            </a:r>
          </a:p>
        </p:txBody>
      </p:sp>
      <p:sp>
        <p:nvSpPr>
          <p:cNvPr id="3" name="Footer Placeholder 2"/>
          <p:cNvSpPr>
            <a:spLocks noGrp="1"/>
          </p:cNvSpPr>
          <p:nvPr>
            <p:ph type="ftr" sz="quarter" idx="11"/>
          </p:nvPr>
        </p:nvSpPr>
        <p:spPr/>
        <p:txBody>
          <a:bodyPr/>
          <a:lstStyle/>
          <a:p>
            <a:r>
              <a:rPr lang="en-US"/>
              <a:t>Muhammad Ahsan Khan</a:t>
            </a:r>
          </a:p>
        </p:txBody>
      </p:sp>
      <p:pic>
        <p:nvPicPr>
          <p:cNvPr id="5" name="Content Placeholder 4"/>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143000" y="1524000"/>
            <a:ext cx="7086600" cy="3352800"/>
          </a:xfrm>
        </p:spPr>
      </p:pic>
      <p:sp>
        <p:nvSpPr>
          <p:cNvPr id="6" name="TextBox 5"/>
          <p:cNvSpPr txBox="1"/>
          <p:nvPr/>
        </p:nvSpPr>
        <p:spPr>
          <a:xfrm>
            <a:off x="280550" y="5334000"/>
            <a:ext cx="10006450" cy="584775"/>
          </a:xfrm>
          <a:prstGeom prst="rect">
            <a:avLst/>
          </a:prstGeom>
          <a:noFill/>
        </p:spPr>
        <p:txBody>
          <a:bodyPr wrap="square" rtlCol="0">
            <a:spAutoFit/>
          </a:bodyPr>
          <a:lstStyle/>
          <a:p>
            <a:r>
              <a:rPr lang="en-US" sz="1600" b="1" dirty="0"/>
              <a:t>It is a sinusoidal graph because particles oscillate according to the </a:t>
            </a:r>
            <a:endParaRPr lang="en-US" sz="1600" b="1" dirty="0" smtClean="0"/>
          </a:p>
          <a:p>
            <a:r>
              <a:rPr lang="en-US" sz="1600" b="1" dirty="0" smtClean="0"/>
              <a:t>“</a:t>
            </a:r>
            <a:r>
              <a:rPr lang="en-US" sz="1600" b="1" dirty="0"/>
              <a:t>s</a:t>
            </a:r>
            <a:r>
              <a:rPr lang="en-US" sz="1600" b="1" dirty="0" smtClean="0"/>
              <a:t>ine function”</a:t>
            </a:r>
            <a:endParaRPr lang="en-US" sz="1600" b="1" dirty="0"/>
          </a:p>
        </p:txBody>
      </p:sp>
      <p:sp>
        <p:nvSpPr>
          <p:cNvPr id="4" name="Date Placeholder 3"/>
          <p:cNvSpPr>
            <a:spLocks noGrp="1"/>
          </p:cNvSpPr>
          <p:nvPr>
            <p:ph type="dt" sz="half" idx="10"/>
          </p:nvPr>
        </p:nvSpPr>
        <p:spPr/>
        <p:txBody>
          <a:bodyPr/>
          <a:lstStyle/>
          <a:p>
            <a:fld id="{36CECA18-10A2-409A-8E47-411A3F8030F7}" type="datetime1">
              <a:rPr lang="en-US" smtClean="0"/>
              <a:pPr/>
              <a:t>7/20/2023</a:t>
            </a:fld>
            <a:endParaRPr lang="en-US"/>
          </a:p>
        </p:txBody>
      </p:sp>
      <p:sp>
        <p:nvSpPr>
          <p:cNvPr id="7" name="Slide Number Placeholder 6"/>
          <p:cNvSpPr>
            <a:spLocks noGrp="1"/>
          </p:cNvSpPr>
          <p:nvPr>
            <p:ph type="sldNum" sz="quarter" idx="12"/>
          </p:nvPr>
        </p:nvSpPr>
        <p:spPr/>
        <p:txBody>
          <a:bodyPr/>
          <a:lstStyle/>
          <a:p>
            <a:fld id="{45C9FCA2-D3D1-44A6-A0D4-BE3E91C1C5F6}" type="slidenum">
              <a:rPr lang="en-US" smtClean="0"/>
              <a:pPr/>
              <a:t>7</a:t>
            </a:fld>
            <a:endParaRPr lang="en-US"/>
          </a:p>
        </p:txBody>
      </p:sp>
    </p:spTree>
    <p:extLst>
      <p:ext uri="{BB962C8B-B14F-4D97-AF65-F5344CB8AC3E}">
        <p14:creationId xmlns:p14="http://schemas.microsoft.com/office/powerpoint/2010/main" val="1251943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Formation of Sinusoidal Wave</a:t>
            </a:r>
          </a:p>
        </p:txBody>
      </p:sp>
      <p:sp>
        <p:nvSpPr>
          <p:cNvPr id="5" name="Footer Placeholder 4"/>
          <p:cNvSpPr>
            <a:spLocks noGrp="1"/>
          </p:cNvSpPr>
          <p:nvPr>
            <p:ph type="ftr" sz="quarter" idx="11"/>
          </p:nvPr>
        </p:nvSpPr>
        <p:spPr/>
        <p:txBody>
          <a:bodyPr/>
          <a:lstStyle/>
          <a:p>
            <a:r>
              <a:rPr lang="en-US"/>
              <a:t>Muhammad Ahsan Khan</a:t>
            </a:r>
          </a:p>
        </p:txBody>
      </p:sp>
      <p:pic>
        <p:nvPicPr>
          <p:cNvPr id="60417" name="Picture 1" descr="F:\Gifs\Gifs\222.anim.gif"/>
          <p:cNvPicPr>
            <a:picLocks noGrp="1" noChangeAspect="1" noChangeArrowheads="1" noCrop="1"/>
          </p:cNvPicPr>
          <p:nvPr>
            <p:ph sz="quarter" idx="1"/>
          </p:nvPr>
        </p:nvPicPr>
        <p:blipFill>
          <a:blip r:embed="rId2"/>
          <a:srcRect/>
          <a:stretch>
            <a:fillRect/>
          </a:stretch>
        </p:blipFill>
        <p:spPr bwMode="auto">
          <a:xfrm>
            <a:off x="609600" y="1676400"/>
            <a:ext cx="7924800" cy="4495800"/>
          </a:xfrm>
          <a:prstGeom prst="rect">
            <a:avLst/>
          </a:prstGeom>
          <a:noFill/>
        </p:spPr>
      </p:pic>
      <p:sp>
        <p:nvSpPr>
          <p:cNvPr id="3" name="Date Placeholder 2"/>
          <p:cNvSpPr>
            <a:spLocks noGrp="1"/>
          </p:cNvSpPr>
          <p:nvPr>
            <p:ph type="dt" sz="half" idx="10"/>
          </p:nvPr>
        </p:nvSpPr>
        <p:spPr/>
        <p:txBody>
          <a:bodyPr/>
          <a:lstStyle/>
          <a:p>
            <a:fld id="{C2D27270-D6A6-44EB-9A3F-F5E43AAEB8D6}" type="datetime1">
              <a:rPr lang="en-US" smtClean="0"/>
              <a:pPr/>
              <a:t>7/20/2023</a:t>
            </a:fld>
            <a:endParaRPr lang="en-US"/>
          </a:p>
        </p:txBody>
      </p:sp>
      <p:sp>
        <p:nvSpPr>
          <p:cNvPr id="4" name="Slide Number Placeholder 3"/>
          <p:cNvSpPr>
            <a:spLocks noGrp="1"/>
          </p:cNvSpPr>
          <p:nvPr>
            <p:ph type="sldNum" sz="quarter" idx="12"/>
          </p:nvPr>
        </p:nvSpPr>
        <p:spPr/>
        <p:txBody>
          <a:bodyPr/>
          <a:lstStyle/>
          <a:p>
            <a:fld id="{45C9FCA2-D3D1-44A6-A0D4-BE3E91C1C5F6}" type="slidenum">
              <a:rPr lang="en-US" smtClean="0"/>
              <a:pPr/>
              <a:t>8</a:t>
            </a:fld>
            <a:endParaRPr lang="en-US"/>
          </a:p>
        </p:txBody>
      </p:sp>
    </p:spTree>
    <p:extLst>
      <p:ext uri="{BB962C8B-B14F-4D97-AF65-F5344CB8AC3E}">
        <p14:creationId xmlns:p14="http://schemas.microsoft.com/office/powerpoint/2010/main" val="8857789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Waves</a:t>
            </a:r>
          </a:p>
        </p:txBody>
      </p:sp>
      <p:sp>
        <p:nvSpPr>
          <p:cNvPr id="3" name="Content Placeholder 2"/>
          <p:cNvSpPr>
            <a:spLocks noGrp="1"/>
          </p:cNvSpPr>
          <p:nvPr>
            <p:ph sz="quarter" idx="1"/>
          </p:nvPr>
        </p:nvSpPr>
        <p:spPr/>
        <p:txBody>
          <a:bodyPr>
            <a:normAutofit/>
          </a:bodyPr>
          <a:lstStyle/>
          <a:p>
            <a:pPr marL="514350" indent="-514350">
              <a:lnSpc>
                <a:spcPct val="250000"/>
              </a:lnSpc>
              <a:buFont typeface="+mj-lt"/>
              <a:buAutoNum type="arabicPeriod"/>
            </a:pPr>
            <a:r>
              <a:rPr lang="en-US" sz="3600" dirty="0"/>
              <a:t>MECHANICAL WAVES</a:t>
            </a:r>
          </a:p>
          <a:p>
            <a:pPr marL="514350" indent="-514350">
              <a:lnSpc>
                <a:spcPct val="250000"/>
              </a:lnSpc>
              <a:buFont typeface="+mj-lt"/>
              <a:buAutoNum type="arabicPeriod"/>
            </a:pPr>
            <a:r>
              <a:rPr lang="en-US" sz="3600" dirty="0"/>
              <a:t>ELECTROMAGNETIC WAVES(EMW)</a:t>
            </a:r>
          </a:p>
          <a:p>
            <a:pPr marL="514350" indent="-514350">
              <a:lnSpc>
                <a:spcPct val="250000"/>
              </a:lnSpc>
              <a:buFont typeface="+mj-lt"/>
              <a:buAutoNum type="arabicPeriod"/>
            </a:pPr>
            <a:r>
              <a:rPr lang="en-US" sz="3600" dirty="0"/>
              <a:t>MATTER WAVES</a:t>
            </a:r>
          </a:p>
        </p:txBody>
      </p:sp>
      <p:sp>
        <p:nvSpPr>
          <p:cNvPr id="4" name="Footer Placeholder 3"/>
          <p:cNvSpPr>
            <a:spLocks noGrp="1"/>
          </p:cNvSpPr>
          <p:nvPr>
            <p:ph type="ftr" sz="quarter" idx="11"/>
          </p:nvPr>
        </p:nvSpPr>
        <p:spPr/>
        <p:txBody>
          <a:bodyPr/>
          <a:lstStyle/>
          <a:p>
            <a:r>
              <a:rPr lang="en-US"/>
              <a:t>Muhammad Ahsan Khan</a:t>
            </a:r>
          </a:p>
        </p:txBody>
      </p:sp>
      <p:sp>
        <p:nvSpPr>
          <p:cNvPr id="5" name="Date Placeholder 4"/>
          <p:cNvSpPr>
            <a:spLocks noGrp="1"/>
          </p:cNvSpPr>
          <p:nvPr>
            <p:ph type="dt" sz="half" idx="10"/>
          </p:nvPr>
        </p:nvSpPr>
        <p:spPr/>
        <p:txBody>
          <a:bodyPr/>
          <a:lstStyle/>
          <a:p>
            <a:fld id="{7F10D151-45AB-40BE-98DF-0250DACAEFCA}" type="datetime1">
              <a:rPr lang="en-US" smtClean="0"/>
              <a:pPr/>
              <a:t>7/20/2023</a:t>
            </a:fld>
            <a:endParaRPr lang="en-US"/>
          </a:p>
        </p:txBody>
      </p:sp>
      <p:sp>
        <p:nvSpPr>
          <p:cNvPr id="6" name="Slide Number Placeholder 5"/>
          <p:cNvSpPr>
            <a:spLocks noGrp="1"/>
          </p:cNvSpPr>
          <p:nvPr>
            <p:ph type="sldNum" sz="quarter" idx="12"/>
          </p:nvPr>
        </p:nvSpPr>
        <p:spPr/>
        <p:txBody>
          <a:bodyPr/>
          <a:lstStyle/>
          <a:p>
            <a:fld id="{45C9FCA2-D3D1-44A6-A0D4-BE3E91C1C5F6}" type="slidenum">
              <a:rPr lang="en-US" smtClean="0"/>
              <a:pPr/>
              <a:t>9</a:t>
            </a:fld>
            <a:endParaRPr lang="en-US"/>
          </a:p>
        </p:txBody>
      </p:sp>
    </p:spTree>
    <p:extLst>
      <p:ext uri="{BB962C8B-B14F-4D97-AF65-F5344CB8AC3E}">
        <p14:creationId xmlns:p14="http://schemas.microsoft.com/office/powerpoint/2010/main" val="338423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2309</TotalTime>
  <Words>1001</Words>
  <Application>Microsoft Office PowerPoint</Application>
  <PresentationFormat>On-screen Show (4:3)</PresentationFormat>
  <Paragraphs>253</Paragraphs>
  <Slides>43</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宋体</vt:lpstr>
      <vt:lpstr>Arial</vt:lpstr>
      <vt:lpstr>Calibri</vt:lpstr>
      <vt:lpstr>Cambria</vt:lpstr>
      <vt:lpstr>Cambria Math</vt:lpstr>
      <vt:lpstr>Franklin Gothic Book</vt:lpstr>
      <vt:lpstr>Perpetua</vt:lpstr>
      <vt:lpstr>Times New Roman</vt:lpstr>
      <vt:lpstr>Wingdings 2</vt:lpstr>
      <vt:lpstr>1_Equity</vt:lpstr>
      <vt:lpstr>School of Computer Science</vt:lpstr>
      <vt:lpstr>Contents</vt:lpstr>
      <vt:lpstr>PowerPoint Presentation</vt:lpstr>
      <vt:lpstr>PowerPoint Presentation</vt:lpstr>
      <vt:lpstr>PowerPoint Presentation</vt:lpstr>
      <vt:lpstr>PowerPoint Presentation</vt:lpstr>
      <vt:lpstr>Motion of Particles in the Medium</vt:lpstr>
      <vt:lpstr>Formation of Sinusoidal Wave</vt:lpstr>
      <vt:lpstr>Types of Waves</vt:lpstr>
      <vt:lpstr>Mechanical Waves</vt:lpstr>
      <vt:lpstr>ELECTROMAGNETIC WAVES</vt:lpstr>
      <vt:lpstr>Matter Waves</vt:lpstr>
      <vt:lpstr>Classification of Waves</vt:lpstr>
      <vt:lpstr>PowerPoint Presentation</vt:lpstr>
      <vt:lpstr>Transverse Waves</vt:lpstr>
      <vt:lpstr>PowerPoint Presentation</vt:lpstr>
      <vt:lpstr>Transverse Waves(TW) …Cont’d</vt:lpstr>
      <vt:lpstr>Parameters of TW</vt:lpstr>
      <vt:lpstr>Longitudinal Waves</vt:lpstr>
      <vt:lpstr>Longitudinal Waves (LW) …Cont’d</vt:lpstr>
      <vt:lpstr>Longitudinal Waves (LW) …Cont’d</vt:lpstr>
      <vt:lpstr>Parameters of LW</vt:lpstr>
      <vt:lpstr>PowerPoint Presentation</vt:lpstr>
      <vt:lpstr>Combination of Transverse and Longitudinal Waves</vt:lpstr>
      <vt:lpstr>One Dimensional Pulse and a  Wave Function </vt:lpstr>
      <vt:lpstr>PowerPoint Presentation</vt:lpstr>
      <vt:lpstr>Wave Function</vt:lpstr>
      <vt:lpstr>PowerPoint Presentation</vt:lpstr>
      <vt:lpstr>Example Problem 1</vt:lpstr>
      <vt:lpstr>Example Problem 1</vt:lpstr>
      <vt:lpstr>Example Problem 1</vt:lpstr>
      <vt:lpstr>PowerPoint Presentation</vt:lpstr>
      <vt:lpstr>PowerPoint Presentation</vt:lpstr>
      <vt:lpstr>PowerPoint Presentation</vt:lpstr>
      <vt:lpstr>Sinusoidal Wave</vt:lpstr>
      <vt:lpstr>PowerPoint Presentation</vt:lpstr>
      <vt:lpstr>PowerPoint Presentation</vt:lpstr>
      <vt:lpstr>Example Problem 2</vt:lpstr>
      <vt:lpstr>Example Problem 2</vt:lpstr>
      <vt:lpstr>PowerPoint Presentation</vt:lpstr>
      <vt:lpstr>PowerPoint Presentation</vt:lpstr>
      <vt:lpstr>Practice Problems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Brushless and StepperDC Motors</dc:title>
  <dc:creator>Adeel</dc:creator>
  <cp:lastModifiedBy>fast</cp:lastModifiedBy>
  <cp:revision>265</cp:revision>
  <dcterms:created xsi:type="dcterms:W3CDTF">2013-08-13T05:24:43Z</dcterms:created>
  <dcterms:modified xsi:type="dcterms:W3CDTF">2023-07-20T05:31:15Z</dcterms:modified>
</cp:coreProperties>
</file>